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fr-FR"/>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4747"/>
    <a:srgbClr val="FF8B8B"/>
    <a:srgbClr val="00CC00"/>
    <a:srgbClr val="FF3300"/>
    <a:srgbClr val="EFF278"/>
    <a:srgbClr val="EBE455"/>
    <a:srgbClr val="E9A757"/>
    <a:srgbClr val="D5D3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195" autoAdjust="0"/>
    <p:restoredTop sz="94670" autoAdjust="0"/>
  </p:normalViewPr>
  <p:slideViewPr>
    <p:cSldViewPr snapToGrid="0">
      <p:cViewPr>
        <p:scale>
          <a:sx n="80" d="100"/>
          <a:sy n="80" d="100"/>
        </p:scale>
        <p:origin x="-1194" y="2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fr-FR"/>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fr-FR"/>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2E1108A-F2F9-4EF1-ABE1-EDD55192C5FA}" type="slidenum">
              <a:rPr lang="fr-F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1FCA24-C68B-4E80-AC02-A901BE13A241}" type="slidenum">
              <a:rPr lang="fr-FR"/>
              <a:pPr/>
              <a:t>1</a:t>
            </a:fld>
            <a:endParaRPr lang="fr-F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1E8414-42C5-45AC-8BD6-3174DD3DEAA7}" type="slidenum">
              <a:rPr lang="fr-FR"/>
              <a:pPr/>
              <a:t>2</a:t>
            </a:fld>
            <a:endParaRPr lang="fr-F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201BB6-E863-40AF-AEED-A5F584D2974A}" type="slidenum">
              <a:rPr lang="fr-FR"/>
              <a:pPr/>
              <a:t>3</a:t>
            </a:fld>
            <a:endParaRPr lang="fr-FR"/>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C7AF0-8675-4B88-8607-1889C17F6A42}" type="slidenum">
              <a:rPr lang="fr-FR"/>
              <a:pPr/>
              <a:t>4</a:t>
            </a:fld>
            <a:endParaRPr lang="fr-F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sz="1400" dirty="0"/>
          </a:p>
        </p:txBody>
      </p:sp>
      <p:sp>
        <p:nvSpPr>
          <p:cNvPr id="4" name="Espace réservé du numéro de diapositive 3"/>
          <p:cNvSpPr>
            <a:spLocks noGrp="1"/>
          </p:cNvSpPr>
          <p:nvPr>
            <p:ph type="sldNum" sz="quarter" idx="10"/>
          </p:nvPr>
        </p:nvSpPr>
        <p:spPr/>
        <p:txBody>
          <a:bodyPr/>
          <a:lstStyle/>
          <a:p>
            <a:fld id="{F2E1108A-F2F9-4EF1-ABE1-EDD55192C5FA}"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51D8BB5-406A-4005-BDDB-2CD1AB9760E6}"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2CB39842-E3A3-47A0-9F41-F607AF518D65}"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77C8725-2677-414B-AA6C-86B1A69FBA04}" type="slidenum">
              <a:rPr lang="fr-F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en-US"/>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a:xfrm>
            <a:off x="457200" y="6245225"/>
            <a:ext cx="2133600" cy="476250"/>
          </a:xfrm>
        </p:spPr>
        <p:txBody>
          <a:bodyPr/>
          <a:lstStyle>
            <a:lvl1pPr>
              <a:defRPr/>
            </a:lvl1pPr>
          </a:lstStyle>
          <a:p>
            <a:endParaRPr lang="fr-FR"/>
          </a:p>
        </p:txBody>
      </p:sp>
      <p:sp>
        <p:nvSpPr>
          <p:cNvPr id="6" name="Espace réservé du pied de page 5"/>
          <p:cNvSpPr>
            <a:spLocks noGrp="1"/>
          </p:cNvSpPr>
          <p:nvPr>
            <p:ph type="ftr" sz="quarter" idx="11"/>
          </p:nvPr>
        </p:nvSpPr>
        <p:spPr>
          <a:xfrm>
            <a:off x="3124200" y="6245225"/>
            <a:ext cx="2895600" cy="476250"/>
          </a:xfrm>
        </p:spPr>
        <p:txBody>
          <a:bodyPr/>
          <a:lstStyle>
            <a:lvl1pPr>
              <a:defRPr/>
            </a:lvl1pPr>
          </a:lstStyle>
          <a:p>
            <a:endParaRPr lang="fr-FR"/>
          </a:p>
        </p:txBody>
      </p:sp>
      <p:sp>
        <p:nvSpPr>
          <p:cNvPr id="7" name="Espace réservé du numéro de diapositive 6"/>
          <p:cNvSpPr>
            <a:spLocks noGrp="1"/>
          </p:cNvSpPr>
          <p:nvPr>
            <p:ph type="sldNum" sz="quarter" idx="12"/>
          </p:nvPr>
        </p:nvSpPr>
        <p:spPr>
          <a:xfrm>
            <a:off x="6553200" y="6245225"/>
            <a:ext cx="2133600" cy="476250"/>
          </a:xfrm>
        </p:spPr>
        <p:txBody>
          <a:bodyPr/>
          <a:lstStyle>
            <a:lvl1pPr>
              <a:defRPr/>
            </a:lvl1pPr>
          </a:lstStyle>
          <a:p>
            <a:fld id="{161F0DFB-0F0C-45A2-AD54-068DB6C00904}" type="slidenum">
              <a:rPr lang="fr-F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en-US"/>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contenu 4"/>
          <p:cNvSpPr>
            <a:spLocks noGrp="1"/>
          </p:cNvSpPr>
          <p:nvPr>
            <p:ph sz="quarter" idx="3"/>
          </p:nvPr>
        </p:nvSpPr>
        <p:spPr>
          <a:xfrm>
            <a:off x="4648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e la date 5"/>
          <p:cNvSpPr>
            <a:spLocks noGrp="1"/>
          </p:cNvSpPr>
          <p:nvPr>
            <p:ph type="dt" sz="half" idx="10"/>
          </p:nvPr>
        </p:nvSpPr>
        <p:spPr>
          <a:xfrm>
            <a:off x="457200" y="6245225"/>
            <a:ext cx="2133600" cy="476250"/>
          </a:xfrm>
        </p:spPr>
        <p:txBody>
          <a:bodyPr/>
          <a:lstStyle>
            <a:lvl1pPr>
              <a:defRPr/>
            </a:lvl1pPr>
          </a:lstStyle>
          <a:p>
            <a:endParaRPr lang="fr-FR"/>
          </a:p>
        </p:txBody>
      </p:sp>
      <p:sp>
        <p:nvSpPr>
          <p:cNvPr id="7" name="Espace réservé du pied de page 6"/>
          <p:cNvSpPr>
            <a:spLocks noGrp="1"/>
          </p:cNvSpPr>
          <p:nvPr>
            <p:ph type="ftr" sz="quarter" idx="11"/>
          </p:nvPr>
        </p:nvSpPr>
        <p:spPr>
          <a:xfrm>
            <a:off x="3124200" y="6245225"/>
            <a:ext cx="2895600" cy="476250"/>
          </a:xfrm>
        </p:spPr>
        <p:txBody>
          <a:bodyPr/>
          <a:lstStyle>
            <a:lvl1pPr>
              <a:defRPr/>
            </a:lvl1pPr>
          </a:lstStyle>
          <a:p>
            <a:endParaRPr lang="fr-FR"/>
          </a:p>
        </p:txBody>
      </p:sp>
      <p:sp>
        <p:nvSpPr>
          <p:cNvPr id="8" name="Espace réservé du numéro de diapositive 7"/>
          <p:cNvSpPr>
            <a:spLocks noGrp="1"/>
          </p:cNvSpPr>
          <p:nvPr>
            <p:ph type="sldNum" sz="quarter" idx="12"/>
          </p:nvPr>
        </p:nvSpPr>
        <p:spPr>
          <a:xfrm>
            <a:off x="6553200" y="6245225"/>
            <a:ext cx="2133600" cy="476250"/>
          </a:xfrm>
        </p:spPr>
        <p:txBody>
          <a:bodyPr/>
          <a:lstStyle>
            <a:lvl1pPr>
              <a:defRPr/>
            </a:lvl1pPr>
          </a:lstStyle>
          <a:p>
            <a:fld id="{8B6C59E6-222B-4B6B-AFCA-641B1FBE2609}"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6CF2FF3-267B-42D7-BB5C-136E509AAFD1}"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6E61CF6-1373-4F78-96A2-DDE2AA34AE15}"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5A3CE96A-E435-4149-AB9D-E4517C2A8571}"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8D2771D8-4AB1-48FA-AFF1-6B7B46557137}"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0A801B5F-2613-42F8-ADE5-F20981C3616A}"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B3906D5D-EA0D-4743-85BD-5E246B09D9FF}"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59761FEB-7C37-49B3-8F50-E4ED7EE5685F}"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0B39DC92-3527-4B4C-B8FE-4D55598FFC2B}"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D5A8A24-3142-4D34-89E1-9D54B325F99A}"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84" name="Group 12"/>
          <p:cNvGrpSpPr>
            <a:grpSpLocks/>
          </p:cNvGrpSpPr>
          <p:nvPr/>
        </p:nvGrpSpPr>
        <p:grpSpPr bwMode="auto">
          <a:xfrm>
            <a:off x="0" y="1998663"/>
            <a:ext cx="9144000" cy="720725"/>
            <a:chOff x="930" y="2296"/>
            <a:chExt cx="4830" cy="454"/>
          </a:xfrm>
        </p:grpSpPr>
        <p:sp>
          <p:nvSpPr>
            <p:cNvPr id="3082" name="Rectangle 10"/>
            <p:cNvSpPr>
              <a:spLocks noChangeArrowheads="1"/>
            </p:cNvSpPr>
            <p:nvPr/>
          </p:nvSpPr>
          <p:spPr bwMode="auto">
            <a:xfrm>
              <a:off x="930" y="2659"/>
              <a:ext cx="4830" cy="91"/>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3083" name="Rectangle 11"/>
            <p:cNvSpPr>
              <a:spLocks noChangeArrowheads="1"/>
            </p:cNvSpPr>
            <p:nvPr/>
          </p:nvSpPr>
          <p:spPr bwMode="auto">
            <a:xfrm>
              <a:off x="930" y="2296"/>
              <a:ext cx="4830" cy="363"/>
            </a:xfrm>
            <a:prstGeom prst="rect">
              <a:avLst/>
            </a:prstGeom>
            <a:solidFill>
              <a:srgbClr val="EBE455"/>
            </a:solidFill>
            <a:ln w="9525">
              <a:solidFill>
                <a:schemeClr val="tx1"/>
              </a:solidFill>
              <a:miter lim="800000"/>
              <a:headEnd/>
              <a:tailEnd/>
            </a:ln>
            <a:effectLst/>
          </p:spPr>
          <p:txBody>
            <a:bodyPr wrap="none" anchor="ctr"/>
            <a:lstStyle/>
            <a:p>
              <a:endParaRPr lang="en-US"/>
            </a:p>
          </p:txBody>
        </p:sp>
      </p:grpSp>
      <p:sp>
        <p:nvSpPr>
          <p:cNvPr id="3080" name="Rectangle 8"/>
          <p:cNvSpPr>
            <a:spLocks noGrp="1" noChangeArrowheads="1"/>
          </p:cNvSpPr>
          <p:nvPr>
            <p:ph type="title"/>
          </p:nvPr>
        </p:nvSpPr>
        <p:spPr>
          <a:xfrm>
            <a:off x="457200" y="274638"/>
            <a:ext cx="8229600" cy="417512"/>
          </a:xfrm>
        </p:spPr>
        <p:txBody>
          <a:bodyPr/>
          <a:lstStyle/>
          <a:p>
            <a:r>
              <a:rPr lang="fr-FR" sz="2400" b="1">
                <a:solidFill>
                  <a:schemeClr val="accent2"/>
                </a:solidFill>
              </a:rPr>
              <a:t>Relativité d’un mouvement</a:t>
            </a:r>
          </a:p>
        </p:txBody>
      </p:sp>
      <p:graphicFrame>
        <p:nvGraphicFramePr>
          <p:cNvPr id="3079" name="Object 7"/>
          <p:cNvGraphicFramePr>
            <a:graphicFrameLocks noChangeAspect="1"/>
          </p:cNvGraphicFramePr>
          <p:nvPr>
            <p:ph sz="half" idx="2"/>
          </p:nvPr>
        </p:nvGraphicFramePr>
        <p:xfrm>
          <a:off x="4940300" y="703263"/>
          <a:ext cx="688975" cy="1825625"/>
        </p:xfrm>
        <a:graphic>
          <a:graphicData uri="http://schemas.openxmlformats.org/presentationml/2006/ole">
            <p:oleObj spid="_x0000_s3079" name="Dessin" r:id="rId4" imgW="961200" imgH="2545200" progId="">
              <p:embed/>
            </p:oleObj>
          </a:graphicData>
        </a:graphic>
      </p:graphicFrame>
      <p:graphicFrame>
        <p:nvGraphicFramePr>
          <p:cNvPr id="3076" name="Object 4"/>
          <p:cNvGraphicFramePr>
            <a:graphicFrameLocks noChangeAspect="1"/>
          </p:cNvGraphicFramePr>
          <p:nvPr>
            <p:ph sz="half" idx="1"/>
          </p:nvPr>
        </p:nvGraphicFramePr>
        <p:xfrm>
          <a:off x="6516688" y="1711325"/>
          <a:ext cx="4038600" cy="1838325"/>
        </p:xfrm>
        <a:graphic>
          <a:graphicData uri="http://schemas.openxmlformats.org/presentationml/2006/ole">
            <p:oleObj spid="_x0000_s3076" name="Dessin" r:id="rId5" imgW="4935600" imgH="2246400" progId="">
              <p:embed/>
            </p:oleObj>
          </a:graphicData>
        </a:graphic>
      </p:graphicFrame>
      <p:sp>
        <p:nvSpPr>
          <p:cNvPr id="3086" name="Text Box 14"/>
          <p:cNvSpPr txBox="1">
            <a:spLocks noChangeArrowheads="1"/>
          </p:cNvSpPr>
          <p:nvPr/>
        </p:nvSpPr>
        <p:spPr bwMode="auto">
          <a:xfrm>
            <a:off x="179388" y="3479800"/>
            <a:ext cx="8640762" cy="1217613"/>
          </a:xfrm>
          <a:prstGeom prst="rect">
            <a:avLst/>
          </a:prstGeom>
          <a:noFill/>
          <a:ln w="9525">
            <a:noFill/>
            <a:miter lim="800000"/>
            <a:headEnd/>
            <a:tailEnd/>
          </a:ln>
          <a:effectLst/>
        </p:spPr>
        <p:txBody>
          <a:bodyPr>
            <a:spAutoFit/>
          </a:bodyPr>
          <a:lstStyle/>
          <a:p>
            <a:pPr algn="l"/>
            <a:r>
              <a:rPr lang="fr-FR" sz="1200"/>
              <a:t>A la question "</a:t>
            </a:r>
            <a:r>
              <a:rPr lang="fr-FR" sz="1200" b="1">
                <a:solidFill>
                  <a:schemeClr val="accent2"/>
                </a:solidFill>
              </a:rPr>
              <a:t>Quel est le mouvement du passager B?</a:t>
            </a:r>
            <a:r>
              <a:rPr lang="fr-FR" sz="1200"/>
              <a:t>", il est possible d'apporter plusieurs </a:t>
            </a:r>
          </a:p>
          <a:p>
            <a:pPr algn="l"/>
            <a:r>
              <a:rPr lang="fr-FR" sz="1200"/>
              <a:t>réponses aussi valables les unes que les autres. Par exemple: </a:t>
            </a:r>
          </a:p>
          <a:p>
            <a:pPr lvl="1" algn="l">
              <a:buFontTx/>
              <a:buChar char="•"/>
            </a:pPr>
            <a:r>
              <a:rPr lang="fr-FR" sz="1200"/>
              <a:t> Le passager B est immobile par rapport au bus. </a:t>
            </a:r>
          </a:p>
          <a:p>
            <a:pPr lvl="1" algn="l">
              <a:buFontTx/>
              <a:buChar char="•"/>
            </a:pPr>
            <a:r>
              <a:rPr lang="fr-FR" sz="1200"/>
              <a:t> Le passager B se déplace suivant une droite par rapport au trottoir. </a:t>
            </a:r>
          </a:p>
          <a:p>
            <a:pPr lvl="1"/>
            <a:r>
              <a:rPr lang="fr-FR" sz="1200"/>
              <a:t> </a:t>
            </a:r>
          </a:p>
          <a:p>
            <a:pPr lvl="1"/>
            <a:r>
              <a:rPr lang="fr-FR" sz="1400" b="1">
                <a:solidFill>
                  <a:schemeClr val="accent2"/>
                </a:solidFill>
              </a:rPr>
              <a:t>La notion de mouvement est donc relative à l'objet </a:t>
            </a:r>
            <a:r>
              <a:rPr lang="fr-FR" sz="1400" b="1" u="sng">
                <a:solidFill>
                  <a:schemeClr val="accent2"/>
                </a:solidFill>
              </a:rPr>
              <a:t>par rapport</a:t>
            </a:r>
            <a:r>
              <a:rPr lang="fr-FR" sz="1400" b="1">
                <a:solidFill>
                  <a:schemeClr val="accent2"/>
                </a:solidFill>
              </a:rPr>
              <a:t> auquel on l'étudie.</a:t>
            </a:r>
          </a:p>
        </p:txBody>
      </p:sp>
      <p:sp>
        <p:nvSpPr>
          <p:cNvPr id="3088" name="Text Box 16"/>
          <p:cNvSpPr txBox="1">
            <a:spLocks noChangeArrowheads="1"/>
          </p:cNvSpPr>
          <p:nvPr/>
        </p:nvSpPr>
        <p:spPr bwMode="auto">
          <a:xfrm>
            <a:off x="231775" y="4745038"/>
            <a:ext cx="8804275" cy="1400175"/>
          </a:xfrm>
          <a:prstGeom prst="rect">
            <a:avLst/>
          </a:prstGeom>
          <a:noFill/>
          <a:ln w="9525">
            <a:noFill/>
            <a:miter lim="800000"/>
            <a:headEnd/>
            <a:tailEnd/>
          </a:ln>
          <a:effectLst/>
        </p:spPr>
        <p:txBody>
          <a:bodyPr>
            <a:spAutoFit/>
          </a:bodyPr>
          <a:lstStyle/>
          <a:p>
            <a:pPr algn="l"/>
            <a:endParaRPr lang="fr-FR" sz="1200" u="sng"/>
          </a:p>
          <a:p>
            <a:pPr algn="l"/>
            <a:r>
              <a:rPr lang="fr-FR" sz="1200"/>
              <a:t>Dans la situation schématisée, le mouvement du passager B est le même par rapport à la personne A ou par rapport au chauffeur (A et le chauffeur étant immobiles dans le Bus). A et le chauffeur constituent ce qu’on appelle le référentiel.</a:t>
            </a:r>
          </a:p>
          <a:p>
            <a:pPr algn="l"/>
            <a:r>
              <a:rPr lang="fr-FR" sz="1200"/>
              <a:t>La description d'un mouvement est la même par rapport à un référentiel et par rapport à tout corps immobile dans ce même référentiel.</a:t>
            </a:r>
            <a:br>
              <a:rPr lang="fr-FR" sz="1200"/>
            </a:br>
            <a:endParaRPr lang="fr-FR" sz="1200"/>
          </a:p>
          <a:p>
            <a:r>
              <a:rPr lang="fr-FR" sz="1400" b="1">
                <a:solidFill>
                  <a:schemeClr val="accent2"/>
                </a:solidFill>
              </a:rPr>
              <a:t>Un référentiel est un corps par rapport auquel on étudie le mouvement d'autres corps.</a:t>
            </a:r>
          </a:p>
        </p:txBody>
      </p:sp>
      <p:sp>
        <p:nvSpPr>
          <p:cNvPr id="3089" name="Text Box 17"/>
          <p:cNvSpPr txBox="1">
            <a:spLocks noChangeArrowheads="1"/>
          </p:cNvSpPr>
          <p:nvPr/>
        </p:nvSpPr>
        <p:spPr bwMode="auto">
          <a:xfrm>
            <a:off x="188913" y="1063625"/>
            <a:ext cx="4110037" cy="942975"/>
          </a:xfrm>
          <a:prstGeom prst="rect">
            <a:avLst/>
          </a:prstGeom>
          <a:noFill/>
          <a:ln w="9525">
            <a:noFill/>
            <a:miter lim="800000"/>
            <a:headEnd/>
            <a:tailEnd/>
          </a:ln>
          <a:effectLst/>
        </p:spPr>
        <p:txBody>
          <a:bodyPr wrap="none">
            <a:spAutoFit/>
          </a:bodyPr>
          <a:lstStyle/>
          <a:p>
            <a:pPr algn="l"/>
            <a:r>
              <a:rPr lang="fr-FR" sz="1400" b="1" u="sng"/>
              <a:t>Examen d'une situation problème.</a:t>
            </a:r>
            <a:endParaRPr lang="fr-FR" sz="1400"/>
          </a:p>
          <a:p>
            <a:pPr algn="l"/>
            <a:r>
              <a:rPr lang="fr-FR" sz="1400"/>
              <a:t>Examinons la situation schématisée ci-dessous:</a:t>
            </a:r>
          </a:p>
          <a:p>
            <a:pPr algn="l"/>
            <a:r>
              <a:rPr lang="fr-FR" sz="1400"/>
              <a:t>	</a:t>
            </a:r>
            <a:r>
              <a:rPr lang="fr-FR" sz="1400" b="1">
                <a:solidFill>
                  <a:srgbClr val="00CC00"/>
                </a:solidFill>
              </a:rPr>
              <a:t>cliquez pour déclencher l’animation</a:t>
            </a:r>
          </a:p>
          <a:p>
            <a:pPr algn="l"/>
            <a:endParaRPr lang="fr-FR" sz="1400" b="1">
              <a:solidFill>
                <a:srgbClr val="00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additive="base">
                                        <p:cTn id="7" dur="3000" fill="hold"/>
                                        <p:tgtEl>
                                          <p:spTgt spid="3076"/>
                                        </p:tgtEl>
                                        <p:attrNameLst>
                                          <p:attrName>ppt_x</p:attrName>
                                        </p:attrNameLst>
                                      </p:cBhvr>
                                      <p:tavLst>
                                        <p:tav tm="0">
                                          <p:val>
                                            <p:strVal val="0-#ppt_w/2"/>
                                          </p:val>
                                        </p:tav>
                                        <p:tav tm="100000">
                                          <p:val>
                                            <p:strVal val="#ppt_x"/>
                                          </p:val>
                                        </p:tav>
                                      </p:tavLst>
                                    </p:anim>
                                    <p:anim calcmode="lin" valueType="num">
                                      <p:cBhvr additive="base">
                                        <p:cTn id="8" dur="3000" fill="hold"/>
                                        <p:tgtEl>
                                          <p:spTgt spid="307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086"/>
                                        </p:tgtEl>
                                        <p:attrNameLst>
                                          <p:attrName>style.visibility</p:attrName>
                                        </p:attrNameLst>
                                      </p:cBhvr>
                                      <p:to>
                                        <p:strVal val="visible"/>
                                      </p:to>
                                    </p:set>
                                    <p:animEffect transition="in" filter="slide(fromBottom)">
                                      <p:cBhvr>
                                        <p:cTn id="13" dur="1000"/>
                                        <p:tgtEl>
                                          <p:spTgt spid="3086"/>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3088"/>
                                        </p:tgtEl>
                                        <p:attrNameLst>
                                          <p:attrName>style.visibility</p:attrName>
                                        </p:attrNameLst>
                                      </p:cBhvr>
                                      <p:to>
                                        <p:strVal val="visible"/>
                                      </p:to>
                                    </p:set>
                                    <p:animEffect transition="in" filter="slide(fromBottom)">
                                      <p:cBhvr>
                                        <p:cTn id="18" dur="500"/>
                                        <p:tgtEl>
                                          <p:spTgt spid="30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p:bldP spid="308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fr-FR" sz="2800" b="1">
                <a:solidFill>
                  <a:schemeClr val="accent2"/>
                </a:solidFill>
              </a:rPr>
              <a:t>Choix du référentiel</a:t>
            </a:r>
          </a:p>
        </p:txBody>
      </p:sp>
      <p:sp>
        <p:nvSpPr>
          <p:cNvPr id="6147" name="Rectangle 3"/>
          <p:cNvSpPr>
            <a:spLocks noGrp="1" noChangeArrowheads="1"/>
          </p:cNvSpPr>
          <p:nvPr>
            <p:ph type="body" sz="half" idx="1"/>
          </p:nvPr>
        </p:nvSpPr>
        <p:spPr>
          <a:xfrm>
            <a:off x="436563" y="1236663"/>
            <a:ext cx="8320087" cy="889000"/>
          </a:xfrm>
          <a:noFill/>
          <a:ln/>
        </p:spPr>
        <p:txBody>
          <a:bodyPr lIns="36000"/>
          <a:lstStyle/>
          <a:p>
            <a:pPr marL="93663" indent="0">
              <a:lnSpc>
                <a:spcPct val="80000"/>
              </a:lnSpc>
              <a:buFontTx/>
              <a:buNone/>
            </a:pPr>
            <a:r>
              <a:rPr lang="fr-FR" sz="1600"/>
              <a:t>Le choix d'un référentiel semble assez arbitraire. A priori tout corps peut servir de référentiel. Il existe des référentiels mieux adaptés que d'autres, c'est à dire des référentiels dans lesquels les descriptions de mouvements et les lois physiques mises en jeu sont plus simples. Parmi ceux-ci citons: </a:t>
            </a:r>
          </a:p>
        </p:txBody>
      </p:sp>
      <p:pic>
        <p:nvPicPr>
          <p:cNvPr id="6148" name="Picture 4" descr="repère terrestre"/>
          <p:cNvPicPr>
            <a:picLocks noGrp="1" noChangeAspect="1" noChangeArrowheads="1"/>
          </p:cNvPicPr>
          <p:nvPr>
            <p:ph sz="half" idx="2"/>
          </p:nvPr>
        </p:nvPicPr>
        <p:blipFill>
          <a:blip r:embed="rId3"/>
          <a:srcRect/>
          <a:stretch>
            <a:fillRect/>
          </a:stretch>
        </p:blipFill>
        <p:spPr>
          <a:xfrm>
            <a:off x="4806950" y="2216150"/>
            <a:ext cx="3681413" cy="2941638"/>
          </a:xfrm>
          <a:gradFill rotWithShape="1">
            <a:gsLst>
              <a:gs pos="0">
                <a:srgbClr val="EFF278">
                  <a:alpha val="47000"/>
                </a:srgbClr>
              </a:gs>
              <a:gs pos="100000">
                <a:srgbClr val="EBE455"/>
              </a:gs>
            </a:gsLst>
            <a:path path="shape">
              <a:fillToRect l="50000" t="50000" r="50000" b="50000"/>
            </a:path>
          </a:gradFill>
          <a:ln/>
        </p:spPr>
      </p:pic>
      <p:sp>
        <p:nvSpPr>
          <p:cNvPr id="6150" name="Text Box 6"/>
          <p:cNvSpPr txBox="1">
            <a:spLocks noChangeArrowheads="1"/>
          </p:cNvSpPr>
          <p:nvPr/>
        </p:nvSpPr>
        <p:spPr bwMode="auto">
          <a:xfrm>
            <a:off x="500063" y="2273300"/>
            <a:ext cx="3875087" cy="1793875"/>
          </a:xfrm>
          <a:prstGeom prst="rect">
            <a:avLst/>
          </a:prstGeom>
          <a:noFill/>
          <a:ln w="9525">
            <a:noFill/>
            <a:miter lim="800000"/>
            <a:headEnd/>
            <a:tailEnd/>
          </a:ln>
          <a:effectLst/>
        </p:spPr>
        <p:txBody>
          <a:bodyPr>
            <a:spAutoFit/>
          </a:bodyPr>
          <a:lstStyle/>
          <a:p>
            <a:pPr algn="l"/>
            <a:r>
              <a:rPr lang="fr-FR" sz="1400" b="1"/>
              <a:t>Le référentiel terrestre: </a:t>
            </a:r>
            <a:r>
              <a:rPr lang="fr-FR" sz="1400"/>
              <a:t>c'est le référentiel constitué par la Terre (ou par tout ce qui est fixe par rapport à la Terre). Ce référentiel est bien adapté à l'étude des mouvements de courte durée des objets sur la Terre. </a:t>
            </a:r>
          </a:p>
          <a:p>
            <a:pPr algn="l"/>
            <a:endParaRPr lang="fr-FR" sz="1400"/>
          </a:p>
          <a:p>
            <a:pPr algn="l"/>
            <a:r>
              <a:rPr lang="fr-FR" sz="1400"/>
              <a:t> </a:t>
            </a:r>
            <a:r>
              <a:rPr lang="fr-FR" sz="1400" b="1">
                <a:solidFill>
                  <a:schemeClr val="accent2"/>
                </a:solidFill>
              </a:rPr>
              <a:t>Dans le programme de Seconde, seul le référentiel terrestre sera retenu.</a:t>
            </a:r>
          </a:p>
        </p:txBody>
      </p:sp>
      <p:sp>
        <p:nvSpPr>
          <p:cNvPr id="6151" name="Text Box 7"/>
          <p:cNvSpPr txBox="1">
            <a:spLocks noChangeArrowheads="1"/>
          </p:cNvSpPr>
          <p:nvPr/>
        </p:nvSpPr>
        <p:spPr bwMode="auto">
          <a:xfrm>
            <a:off x="509588" y="5446713"/>
            <a:ext cx="7589837" cy="942975"/>
          </a:xfrm>
          <a:prstGeom prst="rect">
            <a:avLst/>
          </a:prstGeom>
          <a:noFill/>
          <a:ln w="9525">
            <a:noFill/>
            <a:miter lim="800000"/>
            <a:headEnd/>
            <a:tailEnd/>
          </a:ln>
          <a:effectLst/>
        </p:spPr>
        <p:txBody>
          <a:bodyPr>
            <a:spAutoFit/>
          </a:bodyPr>
          <a:lstStyle/>
          <a:p>
            <a:pPr algn="l"/>
            <a:r>
              <a:rPr lang="fr-FR" sz="1400" b="1"/>
              <a:t>Le référentiel géocentrique</a:t>
            </a:r>
            <a:r>
              <a:rPr lang="fr-FR" sz="1400"/>
              <a:t>: c'est le référentiel constitué par un corps solide fictif, de même dimensions et de même centre que la Terre mais ne tournant pas sur lui-même. Ce référentiel est bien adapté à l'étude du mouvement de la Lune et des satellites de la Terre.</a:t>
            </a:r>
          </a:p>
          <a:p>
            <a:pPr algn="l"/>
            <a:endParaRPr lang="fr-FR" sz="1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490537"/>
          </a:xfrm>
        </p:spPr>
        <p:txBody>
          <a:bodyPr/>
          <a:lstStyle/>
          <a:p>
            <a:r>
              <a:rPr lang="fr-FR" sz="2800" b="1">
                <a:solidFill>
                  <a:schemeClr val="accent2"/>
                </a:solidFill>
              </a:rPr>
              <a:t>Caractéristiques d'un mouvement</a:t>
            </a:r>
          </a:p>
        </p:txBody>
      </p:sp>
      <p:sp>
        <p:nvSpPr>
          <p:cNvPr id="7171" name="Rectangle 3"/>
          <p:cNvSpPr>
            <a:spLocks noGrp="1" noChangeArrowheads="1"/>
          </p:cNvSpPr>
          <p:nvPr>
            <p:ph type="body" idx="1"/>
          </p:nvPr>
        </p:nvSpPr>
        <p:spPr>
          <a:xfrm>
            <a:off x="450850" y="3730625"/>
            <a:ext cx="8247063" cy="2828925"/>
          </a:xfrm>
        </p:spPr>
        <p:txBody>
          <a:bodyPr/>
          <a:lstStyle/>
          <a:p>
            <a:pPr marL="182563" indent="-182563">
              <a:lnSpc>
                <a:spcPct val="80000"/>
              </a:lnSpc>
              <a:buFontTx/>
              <a:buNone/>
            </a:pPr>
            <a:r>
              <a:rPr lang="fr-FR" sz="1400" dirty="0"/>
              <a:t>Faire l'étude du mouvement d'un point mobile consiste à rechercher deux types d'informations: </a:t>
            </a:r>
          </a:p>
          <a:p>
            <a:pPr marL="182563" indent="-182563">
              <a:lnSpc>
                <a:spcPct val="80000"/>
              </a:lnSpc>
            </a:pPr>
            <a:r>
              <a:rPr lang="fr-FR" sz="1400" dirty="0"/>
              <a:t>une information sur la </a:t>
            </a:r>
            <a:r>
              <a:rPr lang="fr-FR" sz="1400" b="1" dirty="0"/>
              <a:t>trajectoire</a:t>
            </a:r>
            <a:r>
              <a:rPr lang="fr-FR" sz="1400" dirty="0"/>
              <a:t> du point mobile d'une part,</a:t>
            </a:r>
          </a:p>
          <a:p>
            <a:pPr marL="182563" indent="-182563">
              <a:lnSpc>
                <a:spcPct val="80000"/>
              </a:lnSpc>
            </a:pPr>
            <a:r>
              <a:rPr lang="fr-FR" sz="1400" dirty="0"/>
              <a:t>une information sur la rapidité avec laquelle cette trajectoire est parcourue. </a:t>
            </a:r>
            <a:br>
              <a:rPr lang="fr-FR" sz="1400" dirty="0"/>
            </a:br>
            <a:r>
              <a:rPr lang="fr-FR" sz="1400" dirty="0"/>
              <a:t>C'est ce qu'on appelle la </a:t>
            </a:r>
            <a:r>
              <a:rPr lang="fr-FR" sz="1400" b="1" dirty="0"/>
              <a:t>vitesse</a:t>
            </a:r>
            <a:r>
              <a:rPr lang="fr-FR" sz="1400" dirty="0"/>
              <a:t>.</a:t>
            </a:r>
          </a:p>
          <a:p>
            <a:pPr marL="182563" indent="-182563">
              <a:lnSpc>
                <a:spcPct val="80000"/>
              </a:lnSpc>
              <a:buFontTx/>
              <a:buNone/>
            </a:pPr>
            <a:endParaRPr lang="fr-FR" sz="1400" dirty="0"/>
          </a:p>
          <a:p>
            <a:pPr marL="182563" indent="-182563">
              <a:lnSpc>
                <a:spcPct val="80000"/>
              </a:lnSpc>
              <a:buFontTx/>
              <a:buNone/>
            </a:pPr>
            <a:r>
              <a:rPr lang="fr-FR" sz="1400" dirty="0"/>
              <a:t>Le mouvement étant relatif au référentiel choisi, les deux informations, trajectoire et vitesse, que nous recherchons dépendent aussi du référentiel. Il est donc indispensable de préciser le référentiel choisi avant de rechercher la trajectoire et la vitesse d'un mobile.</a:t>
            </a:r>
            <a:endParaRPr lang="fr-FR" sz="1400" b="1" u="sng" dirty="0"/>
          </a:p>
          <a:p>
            <a:pPr marL="182563" indent="-182563">
              <a:lnSpc>
                <a:spcPct val="80000"/>
              </a:lnSpc>
              <a:buFontTx/>
              <a:buNone/>
            </a:pPr>
            <a:endParaRPr lang="fr-FR" sz="1400" dirty="0"/>
          </a:p>
          <a:p>
            <a:pPr marL="182563" indent="-182563">
              <a:lnSpc>
                <a:spcPct val="80000"/>
              </a:lnSpc>
            </a:pPr>
            <a:endParaRPr lang="fr-FR" sz="1400" b="1" dirty="0">
              <a:solidFill>
                <a:schemeClr val="accent2"/>
              </a:solidFill>
            </a:endParaRPr>
          </a:p>
        </p:txBody>
      </p:sp>
      <p:grpSp>
        <p:nvGrpSpPr>
          <p:cNvPr id="7173" name="Group 5"/>
          <p:cNvGrpSpPr>
            <a:grpSpLocks/>
          </p:cNvGrpSpPr>
          <p:nvPr/>
        </p:nvGrpSpPr>
        <p:grpSpPr bwMode="auto">
          <a:xfrm>
            <a:off x="3101975" y="2166938"/>
            <a:ext cx="1514475" cy="1500187"/>
            <a:chOff x="3648" y="896"/>
            <a:chExt cx="1247" cy="1247"/>
          </a:xfrm>
        </p:grpSpPr>
        <p:grpSp>
          <p:nvGrpSpPr>
            <p:cNvPr id="7174" name="Group 6"/>
            <p:cNvGrpSpPr>
              <a:grpSpLocks/>
            </p:cNvGrpSpPr>
            <p:nvPr/>
          </p:nvGrpSpPr>
          <p:grpSpPr bwMode="auto">
            <a:xfrm>
              <a:off x="3648" y="896"/>
              <a:ext cx="1247" cy="1247"/>
              <a:chOff x="866" y="556"/>
              <a:chExt cx="1247" cy="1247"/>
            </a:xfrm>
          </p:grpSpPr>
          <p:grpSp>
            <p:nvGrpSpPr>
              <p:cNvPr id="7175" name="Group 7"/>
              <p:cNvGrpSpPr>
                <a:grpSpLocks/>
              </p:cNvGrpSpPr>
              <p:nvPr/>
            </p:nvGrpSpPr>
            <p:grpSpPr bwMode="auto">
              <a:xfrm>
                <a:off x="866" y="556"/>
                <a:ext cx="1247" cy="1247"/>
                <a:chOff x="3424" y="391"/>
                <a:chExt cx="1247" cy="1247"/>
              </a:xfrm>
            </p:grpSpPr>
            <p:sp>
              <p:nvSpPr>
                <p:cNvPr id="7176" name="Oval 8"/>
                <p:cNvSpPr>
                  <a:spLocks noChangeArrowheads="1"/>
                </p:cNvSpPr>
                <p:nvPr/>
              </p:nvSpPr>
              <p:spPr bwMode="auto">
                <a:xfrm>
                  <a:off x="3424" y="391"/>
                  <a:ext cx="1247" cy="1247"/>
                </a:xfrm>
                <a:prstGeom prst="ellipse">
                  <a:avLst/>
                </a:prstGeom>
                <a:solidFill>
                  <a:schemeClr val="bg2"/>
                </a:solidFill>
                <a:ln w="9525">
                  <a:solidFill>
                    <a:schemeClr val="tx1"/>
                  </a:solidFill>
                  <a:round/>
                  <a:headEnd/>
                  <a:tailEnd/>
                </a:ln>
                <a:effectLst/>
              </p:spPr>
              <p:txBody>
                <a:bodyPr wrap="none" anchor="ctr"/>
                <a:lstStyle/>
                <a:p>
                  <a:endParaRPr lang="en-US"/>
                </a:p>
              </p:txBody>
            </p:sp>
            <p:sp>
              <p:nvSpPr>
                <p:cNvPr id="7177" name="Oval 9"/>
                <p:cNvSpPr>
                  <a:spLocks noChangeArrowheads="1"/>
                </p:cNvSpPr>
                <p:nvPr/>
              </p:nvSpPr>
              <p:spPr bwMode="auto">
                <a:xfrm>
                  <a:off x="3493" y="459"/>
                  <a:ext cx="1111" cy="1111"/>
                </a:xfrm>
                <a:prstGeom prst="ellipse">
                  <a:avLst/>
                </a:prstGeom>
                <a:solidFill>
                  <a:schemeClr val="bg1"/>
                </a:solidFill>
                <a:ln w="9525">
                  <a:solidFill>
                    <a:schemeClr val="tx1"/>
                  </a:solidFill>
                  <a:round/>
                  <a:headEnd/>
                  <a:tailEnd/>
                </a:ln>
                <a:effectLst/>
              </p:spPr>
              <p:txBody>
                <a:bodyPr wrap="none" anchor="ctr"/>
                <a:lstStyle/>
                <a:p>
                  <a:endParaRPr lang="en-US"/>
                </a:p>
              </p:txBody>
            </p:sp>
          </p:grpSp>
          <p:sp>
            <p:nvSpPr>
              <p:cNvPr id="7178" name="Oval 10"/>
              <p:cNvSpPr>
                <a:spLocks noChangeArrowheads="1"/>
              </p:cNvSpPr>
              <p:nvPr/>
            </p:nvSpPr>
            <p:spPr bwMode="auto">
              <a:xfrm>
                <a:off x="1339" y="1027"/>
                <a:ext cx="317" cy="31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179" name="Oval 11"/>
              <p:cNvSpPr>
                <a:spLocks noChangeArrowheads="1"/>
              </p:cNvSpPr>
              <p:nvPr/>
            </p:nvSpPr>
            <p:spPr bwMode="auto">
              <a:xfrm>
                <a:off x="1010" y="698"/>
                <a:ext cx="963" cy="963"/>
              </a:xfrm>
              <a:prstGeom prst="ellipse">
                <a:avLst/>
              </a:prstGeom>
              <a:noFill/>
              <a:ln w="44450">
                <a:solidFill>
                  <a:srgbClr val="00FF00"/>
                </a:solidFill>
                <a:round/>
                <a:headEnd/>
                <a:tailEnd/>
              </a:ln>
              <a:effectLst/>
            </p:spPr>
            <p:txBody>
              <a:bodyPr wrap="none" anchor="ctr"/>
              <a:lstStyle/>
              <a:p>
                <a:endParaRPr lang="en-US"/>
              </a:p>
            </p:txBody>
          </p:sp>
        </p:grpSp>
        <p:graphicFrame>
          <p:nvGraphicFramePr>
            <p:cNvPr id="7180" name="Object 12"/>
            <p:cNvGraphicFramePr>
              <a:graphicFrameLocks noChangeAspect="1"/>
            </p:cNvGraphicFramePr>
            <p:nvPr/>
          </p:nvGraphicFramePr>
          <p:xfrm>
            <a:off x="4353" y="954"/>
            <a:ext cx="102" cy="127"/>
          </p:xfrm>
          <a:graphic>
            <a:graphicData uri="http://schemas.openxmlformats.org/presentationml/2006/ole">
              <p:oleObj spid="_x0000_s7180" name="Dessin" r:id="rId4" imgW="162000" imgH="201600" progId="">
                <p:embed/>
              </p:oleObj>
            </a:graphicData>
          </a:graphic>
        </p:graphicFrame>
      </p:grpSp>
      <p:graphicFrame>
        <p:nvGraphicFramePr>
          <p:cNvPr id="7181" name="Object 13"/>
          <p:cNvGraphicFramePr>
            <a:graphicFrameLocks noChangeAspect="1"/>
          </p:cNvGraphicFramePr>
          <p:nvPr/>
        </p:nvGraphicFramePr>
        <p:xfrm>
          <a:off x="-1479550" y="2233613"/>
          <a:ext cx="5638800" cy="1362075"/>
        </p:xfrm>
        <a:graphic>
          <a:graphicData uri="http://schemas.openxmlformats.org/presentationml/2006/ole">
            <p:oleObj spid="_x0000_s7181" name="Dessin" r:id="rId5" imgW="4604400" imgH="1800000" progId="">
              <p:embed/>
            </p:oleObj>
          </a:graphicData>
        </a:graphic>
      </p:graphicFrame>
      <p:sp>
        <p:nvSpPr>
          <p:cNvPr id="7182" name="Text Box 14"/>
          <p:cNvSpPr txBox="1">
            <a:spLocks noChangeArrowheads="1"/>
          </p:cNvSpPr>
          <p:nvPr/>
        </p:nvSpPr>
        <p:spPr bwMode="auto">
          <a:xfrm>
            <a:off x="182563" y="847725"/>
            <a:ext cx="8716962" cy="1389063"/>
          </a:xfrm>
          <a:prstGeom prst="rect">
            <a:avLst/>
          </a:prstGeom>
          <a:noFill/>
          <a:ln w="9525" algn="ctr">
            <a:noFill/>
            <a:miter lim="800000"/>
            <a:headEnd/>
            <a:tailEnd/>
          </a:ln>
          <a:effectLst/>
        </p:spPr>
        <p:txBody>
          <a:bodyPr>
            <a:spAutoFit/>
          </a:bodyPr>
          <a:lstStyle/>
          <a:p>
            <a:pPr algn="l">
              <a:lnSpc>
                <a:spcPct val="80000"/>
              </a:lnSpc>
              <a:spcBef>
                <a:spcPct val="20000"/>
              </a:spcBef>
            </a:pPr>
            <a:r>
              <a:rPr lang="fr-FR" sz="1400"/>
              <a:t>Examinons ci-dessous le mouvement d'une valve sur la jante d'une roue de vélo lorsque celle-ci roule, sans glisser, sur une route horizontale. </a:t>
            </a:r>
          </a:p>
          <a:p>
            <a:pPr algn="l">
              <a:lnSpc>
                <a:spcPct val="80000"/>
              </a:lnSpc>
              <a:spcBef>
                <a:spcPct val="20000"/>
              </a:spcBef>
            </a:pPr>
            <a:r>
              <a:rPr lang="fr-FR" sz="1400"/>
              <a:t>La trajectoire de la valve est représentée: </a:t>
            </a:r>
          </a:p>
          <a:p>
            <a:pPr algn="l">
              <a:lnSpc>
                <a:spcPct val="80000"/>
              </a:lnSpc>
              <a:spcBef>
                <a:spcPct val="20000"/>
              </a:spcBef>
              <a:buFontTx/>
              <a:buChar char="•"/>
            </a:pPr>
            <a:r>
              <a:rPr lang="fr-FR" sz="1400"/>
              <a:t>en vert par rapport  au moyeux (référentiel axe de la roue)</a:t>
            </a:r>
          </a:p>
          <a:p>
            <a:pPr algn="l">
              <a:lnSpc>
                <a:spcPct val="80000"/>
              </a:lnSpc>
              <a:spcBef>
                <a:spcPct val="20000"/>
              </a:spcBef>
              <a:buFontTx/>
              <a:buChar char="•"/>
            </a:pPr>
            <a:r>
              <a:rPr lang="fr-FR" sz="1400"/>
              <a:t>en rouge par rapport à la Terre (référentiel terrestre). </a:t>
            </a:r>
          </a:p>
          <a:p>
            <a:pPr algn="l">
              <a:spcBef>
                <a:spcPct val="50000"/>
              </a:spcBef>
            </a:pPr>
            <a:endParaRPr lang="fr-FR"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additive="base">
                                        <p:cTn id="7" dur="3000" fill="hold"/>
                                        <p:tgtEl>
                                          <p:spTgt spid="7173"/>
                                        </p:tgtEl>
                                        <p:attrNameLst>
                                          <p:attrName>ppt_x</p:attrName>
                                        </p:attrNameLst>
                                      </p:cBhvr>
                                      <p:tavLst>
                                        <p:tav tm="0">
                                          <p:val>
                                            <p:strVal val="0-#ppt_w/2"/>
                                          </p:val>
                                        </p:tav>
                                        <p:tav tm="100000">
                                          <p:val>
                                            <p:strVal val="#ppt_x"/>
                                          </p:val>
                                        </p:tav>
                                      </p:tavLst>
                                    </p:anim>
                                    <p:anim calcmode="lin" valueType="num">
                                      <p:cBhvr additive="base">
                                        <p:cTn id="8" dur="3000" fill="hold"/>
                                        <p:tgtEl>
                                          <p:spTgt spid="7173"/>
                                        </p:tgtEl>
                                        <p:attrNameLst>
                                          <p:attrName>ppt_y</p:attrName>
                                        </p:attrNameLst>
                                      </p:cBhvr>
                                      <p:tavLst>
                                        <p:tav tm="0">
                                          <p:val>
                                            <p:strVal val="#ppt_y"/>
                                          </p:val>
                                        </p:tav>
                                        <p:tav tm="100000">
                                          <p:val>
                                            <p:strVal val="#ppt_y"/>
                                          </p:val>
                                        </p:tav>
                                      </p:tavLst>
                                    </p:anim>
                                  </p:childTnLst>
                                </p:cTn>
                              </p:par>
                              <p:par>
                                <p:cTn id="9" presetID="8" presetClass="emph" presetSubtype="0" fill="hold" nodeType="withEffect">
                                  <p:stCondLst>
                                    <p:cond delay="0"/>
                                  </p:stCondLst>
                                  <p:childTnLst>
                                    <p:animRot by="21600000">
                                      <p:cBhvr>
                                        <p:cTn id="10" dur="3000" fill="hold"/>
                                        <p:tgtEl>
                                          <p:spTgt spid="717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480951" y="320634"/>
            <a:ext cx="8229600" cy="1365661"/>
          </a:xfrm>
          <a:noFill/>
          <a:ln/>
        </p:spPr>
        <p:txBody>
          <a:bodyPr/>
          <a:lstStyle/>
          <a:p>
            <a:pPr marL="182563" indent="-182563">
              <a:lnSpc>
                <a:spcPct val="80000"/>
              </a:lnSpc>
            </a:pPr>
            <a:r>
              <a:rPr lang="fr-FR" sz="2800" b="1" dirty="0" smtClean="0">
                <a:solidFill>
                  <a:schemeClr val="accent2"/>
                </a:solidFill>
              </a:rPr>
              <a:t/>
            </a:r>
            <a:br>
              <a:rPr lang="fr-FR" sz="2800" b="1" dirty="0" smtClean="0">
                <a:solidFill>
                  <a:schemeClr val="accent2"/>
                </a:solidFill>
              </a:rPr>
            </a:br>
            <a:r>
              <a:rPr lang="fr-FR" sz="2800" b="1" dirty="0">
                <a:solidFill>
                  <a:schemeClr val="accent2"/>
                </a:solidFill>
              </a:rPr>
              <a:t/>
            </a:r>
            <a:br>
              <a:rPr lang="fr-FR" sz="2800" b="1" dirty="0">
                <a:solidFill>
                  <a:schemeClr val="accent2"/>
                </a:solidFill>
              </a:rPr>
            </a:br>
            <a:r>
              <a:rPr lang="fr-FR" sz="2800" b="1" dirty="0" smtClean="0">
                <a:solidFill>
                  <a:schemeClr val="accent2"/>
                </a:solidFill>
              </a:rPr>
              <a:t/>
            </a:r>
            <a:br>
              <a:rPr lang="fr-FR" sz="2800" b="1" dirty="0" smtClean="0">
                <a:solidFill>
                  <a:schemeClr val="accent2"/>
                </a:solidFill>
              </a:rPr>
            </a:br>
            <a:r>
              <a:rPr lang="fr-FR" sz="2800" b="1" dirty="0">
                <a:solidFill>
                  <a:schemeClr val="accent2"/>
                </a:solidFill>
              </a:rPr>
              <a:t/>
            </a:r>
            <a:br>
              <a:rPr lang="fr-FR" sz="2800" b="1" dirty="0">
                <a:solidFill>
                  <a:schemeClr val="accent2"/>
                </a:solidFill>
              </a:rPr>
            </a:br>
            <a:r>
              <a:rPr lang="fr-FR" sz="2400" b="1" dirty="0" smtClean="0">
                <a:solidFill>
                  <a:schemeClr val="accent2"/>
                </a:solidFill>
              </a:rPr>
              <a:t/>
            </a:r>
            <a:br>
              <a:rPr lang="fr-FR" sz="2400" b="1" dirty="0" smtClean="0">
                <a:solidFill>
                  <a:schemeClr val="accent2"/>
                </a:solidFill>
              </a:rPr>
            </a:br>
            <a:r>
              <a:rPr lang="fr-FR" sz="2400" b="1" dirty="0" smtClean="0">
                <a:solidFill>
                  <a:schemeClr val="accent2"/>
                </a:solidFill>
              </a:rPr>
              <a:t>La trajectoire d'un point mobile est l'ensemble des positions occupées</a:t>
            </a:r>
            <a:br>
              <a:rPr lang="fr-FR" sz="2400" b="1" dirty="0" smtClean="0">
                <a:solidFill>
                  <a:schemeClr val="accent2"/>
                </a:solidFill>
              </a:rPr>
            </a:br>
            <a:r>
              <a:rPr lang="fr-FR" sz="2400" b="1" dirty="0" smtClean="0">
                <a:solidFill>
                  <a:schemeClr val="accent2"/>
                </a:solidFill>
              </a:rPr>
              <a:t> par ce point au cours du mouvement.</a:t>
            </a:r>
            <a:r>
              <a:rPr lang="fr-FR" sz="2800" b="1" u="sng" dirty="0" smtClean="0">
                <a:solidFill>
                  <a:schemeClr val="accent2"/>
                </a:solidFill>
              </a:rPr>
              <a:t/>
            </a:r>
            <a:br>
              <a:rPr lang="fr-FR" sz="2800" b="1" u="sng" dirty="0" smtClean="0">
                <a:solidFill>
                  <a:schemeClr val="accent2"/>
                </a:solidFill>
              </a:rPr>
            </a:br>
            <a:r>
              <a:rPr lang="fr-FR" sz="2800" b="1" dirty="0" smtClean="0">
                <a:solidFill>
                  <a:schemeClr val="accent2"/>
                </a:solidFill>
              </a:rPr>
              <a:t/>
            </a:r>
            <a:br>
              <a:rPr lang="fr-FR" sz="2800" b="1" dirty="0" smtClean="0">
                <a:solidFill>
                  <a:schemeClr val="accent2"/>
                </a:solidFill>
              </a:rPr>
            </a:br>
            <a:r>
              <a:rPr lang="fr-FR" sz="2800" b="1" dirty="0" smtClean="0">
                <a:solidFill>
                  <a:schemeClr val="accent2"/>
                </a:solidFill>
              </a:rPr>
              <a:t/>
            </a:r>
            <a:br>
              <a:rPr lang="fr-FR" sz="2800" b="1" dirty="0" smtClean="0">
                <a:solidFill>
                  <a:schemeClr val="accent2"/>
                </a:solidFill>
              </a:rPr>
            </a:br>
            <a:r>
              <a:rPr lang="fr-FR" sz="2800" b="1" dirty="0" smtClean="0">
                <a:solidFill>
                  <a:schemeClr val="accent2"/>
                </a:solidFill>
              </a:rPr>
              <a:t/>
            </a:r>
            <a:br>
              <a:rPr lang="fr-FR" sz="2800" b="1" dirty="0" smtClean="0">
                <a:solidFill>
                  <a:schemeClr val="accent2"/>
                </a:solidFill>
              </a:rPr>
            </a:br>
            <a:endParaRPr lang="fr-FR" sz="2800" b="1" dirty="0">
              <a:solidFill>
                <a:schemeClr val="accent2"/>
              </a:solidFill>
            </a:endParaRPr>
          </a:p>
        </p:txBody>
      </p:sp>
      <p:sp>
        <p:nvSpPr>
          <p:cNvPr id="20485" name="Rectangle 5"/>
          <p:cNvSpPr>
            <a:spLocks noGrp="1" noChangeArrowheads="1"/>
          </p:cNvSpPr>
          <p:nvPr>
            <p:ph type="body" idx="1"/>
          </p:nvPr>
        </p:nvSpPr>
        <p:spPr>
          <a:xfrm>
            <a:off x="349313" y="4132613"/>
            <a:ext cx="8229600" cy="1959430"/>
          </a:xfrm>
          <a:noFill/>
          <a:ln/>
        </p:spPr>
        <p:txBody>
          <a:bodyPr/>
          <a:lstStyle/>
          <a:p>
            <a:pPr marL="0" indent="357188">
              <a:lnSpc>
                <a:spcPct val="80000"/>
              </a:lnSpc>
              <a:buFontTx/>
              <a:buNone/>
            </a:pPr>
            <a:endParaRPr lang="fr-FR" sz="1600" b="1" dirty="0">
              <a:solidFill>
                <a:srgbClr val="FF3300"/>
              </a:solidFill>
            </a:endParaRPr>
          </a:p>
          <a:p>
            <a:pPr marL="0" indent="357188">
              <a:lnSpc>
                <a:spcPct val="80000"/>
              </a:lnSpc>
              <a:spcAft>
                <a:spcPct val="45000"/>
              </a:spcAft>
            </a:pPr>
            <a:r>
              <a:rPr lang="fr-FR" sz="1600" dirty="0"/>
              <a:t>Si l'ensemble des positions successives du point mobile au cours du mouvement se situe sur un cercle ou sur un arc de</a:t>
            </a:r>
            <a:r>
              <a:rPr lang="fr-FR" sz="1600" b="1" dirty="0"/>
              <a:t> cercle</a:t>
            </a:r>
            <a:r>
              <a:rPr lang="fr-FR" sz="1600" dirty="0"/>
              <a:t> on dit que le mouvement est </a:t>
            </a:r>
            <a:r>
              <a:rPr lang="fr-FR" sz="1600" b="1" dirty="0">
                <a:solidFill>
                  <a:srgbClr val="00CC00"/>
                </a:solidFill>
              </a:rPr>
              <a:t>circulaire</a:t>
            </a:r>
            <a:r>
              <a:rPr lang="fr-FR" sz="1600" dirty="0"/>
              <a:t>.</a:t>
            </a:r>
          </a:p>
          <a:p>
            <a:pPr marL="0" indent="357188">
              <a:lnSpc>
                <a:spcPct val="80000"/>
              </a:lnSpc>
              <a:spcAft>
                <a:spcPct val="45000"/>
              </a:spcAft>
            </a:pPr>
            <a:r>
              <a:rPr lang="fr-FR" sz="1600" dirty="0"/>
              <a:t>Si l'ensemble des positions successives du point mobile au cours du mouvement se situe sur une </a:t>
            </a:r>
            <a:r>
              <a:rPr lang="fr-FR" sz="1600" b="1" dirty="0"/>
              <a:t>droite</a:t>
            </a:r>
            <a:r>
              <a:rPr lang="fr-FR" sz="1600" dirty="0"/>
              <a:t> on dit que le mouvement est </a:t>
            </a:r>
            <a:r>
              <a:rPr lang="fr-FR" sz="1600" b="1" dirty="0">
                <a:solidFill>
                  <a:srgbClr val="FF4747"/>
                </a:solidFill>
              </a:rPr>
              <a:t>rectiligne</a:t>
            </a:r>
            <a:r>
              <a:rPr lang="fr-FR" sz="1600" dirty="0"/>
              <a:t>. </a:t>
            </a:r>
          </a:p>
          <a:p>
            <a:pPr marL="0" indent="357188">
              <a:lnSpc>
                <a:spcPct val="80000"/>
              </a:lnSpc>
              <a:spcAft>
                <a:spcPct val="45000"/>
              </a:spcAft>
            </a:pPr>
            <a:r>
              <a:rPr lang="fr-FR" sz="1600" dirty="0"/>
              <a:t>Si l'ensemble des positions successives du point mobile au cours du mouvement se situe sur une </a:t>
            </a:r>
            <a:r>
              <a:rPr lang="fr-FR" sz="1600" b="1" dirty="0"/>
              <a:t>courbe quelconque</a:t>
            </a:r>
            <a:r>
              <a:rPr lang="fr-FR" sz="1600" dirty="0"/>
              <a:t> on dit que le mouvement est </a:t>
            </a:r>
            <a:r>
              <a:rPr lang="fr-FR" sz="1600" b="1" dirty="0">
                <a:solidFill>
                  <a:srgbClr val="C00000"/>
                </a:solidFill>
              </a:rPr>
              <a:t>curviligne</a:t>
            </a:r>
            <a:r>
              <a:rPr lang="fr-FR" sz="1600" dirty="0"/>
              <a:t>.</a:t>
            </a:r>
            <a:endParaRPr lang="fr-FR" dirty="0"/>
          </a:p>
          <a:p>
            <a:pPr marL="0" indent="357188">
              <a:lnSpc>
                <a:spcPct val="80000"/>
              </a:lnSpc>
              <a:buFontTx/>
              <a:buNone/>
            </a:pPr>
            <a:endParaRPr lang="fr-FR" dirty="0"/>
          </a:p>
        </p:txBody>
      </p:sp>
      <p:grpSp>
        <p:nvGrpSpPr>
          <p:cNvPr id="20486" name="Group 6"/>
          <p:cNvGrpSpPr>
            <a:grpSpLocks/>
          </p:cNvGrpSpPr>
          <p:nvPr/>
        </p:nvGrpSpPr>
        <p:grpSpPr bwMode="auto">
          <a:xfrm>
            <a:off x="3726894" y="1865313"/>
            <a:ext cx="2234518" cy="2112921"/>
            <a:chOff x="3648" y="896"/>
            <a:chExt cx="1247" cy="1247"/>
          </a:xfrm>
        </p:grpSpPr>
        <p:grpSp>
          <p:nvGrpSpPr>
            <p:cNvPr id="20487" name="Group 7"/>
            <p:cNvGrpSpPr>
              <a:grpSpLocks/>
            </p:cNvGrpSpPr>
            <p:nvPr/>
          </p:nvGrpSpPr>
          <p:grpSpPr bwMode="auto">
            <a:xfrm>
              <a:off x="3648" y="896"/>
              <a:ext cx="1247" cy="1247"/>
              <a:chOff x="866" y="556"/>
              <a:chExt cx="1247" cy="1247"/>
            </a:xfrm>
          </p:grpSpPr>
          <p:grpSp>
            <p:nvGrpSpPr>
              <p:cNvPr id="20488" name="Group 8"/>
              <p:cNvGrpSpPr>
                <a:grpSpLocks/>
              </p:cNvGrpSpPr>
              <p:nvPr/>
            </p:nvGrpSpPr>
            <p:grpSpPr bwMode="auto">
              <a:xfrm>
                <a:off x="866" y="556"/>
                <a:ext cx="1247" cy="1247"/>
                <a:chOff x="3424" y="391"/>
                <a:chExt cx="1247" cy="1247"/>
              </a:xfrm>
            </p:grpSpPr>
            <p:sp>
              <p:nvSpPr>
                <p:cNvPr id="20489" name="Oval 9"/>
                <p:cNvSpPr>
                  <a:spLocks noChangeArrowheads="1"/>
                </p:cNvSpPr>
                <p:nvPr/>
              </p:nvSpPr>
              <p:spPr bwMode="auto">
                <a:xfrm>
                  <a:off x="3424" y="391"/>
                  <a:ext cx="1247" cy="1247"/>
                </a:xfrm>
                <a:prstGeom prst="ellipse">
                  <a:avLst/>
                </a:prstGeom>
                <a:solidFill>
                  <a:schemeClr val="bg2"/>
                </a:solidFill>
                <a:ln w="9525">
                  <a:solidFill>
                    <a:schemeClr val="tx1"/>
                  </a:solidFill>
                  <a:round/>
                  <a:headEnd/>
                  <a:tailEnd/>
                </a:ln>
                <a:effectLst/>
              </p:spPr>
              <p:txBody>
                <a:bodyPr wrap="none" anchor="ctr"/>
                <a:lstStyle/>
                <a:p>
                  <a:endParaRPr lang="en-US"/>
                </a:p>
              </p:txBody>
            </p:sp>
            <p:sp>
              <p:nvSpPr>
                <p:cNvPr id="20490" name="Oval 10"/>
                <p:cNvSpPr>
                  <a:spLocks noChangeArrowheads="1"/>
                </p:cNvSpPr>
                <p:nvPr/>
              </p:nvSpPr>
              <p:spPr bwMode="auto">
                <a:xfrm>
                  <a:off x="3493" y="459"/>
                  <a:ext cx="1111" cy="1111"/>
                </a:xfrm>
                <a:prstGeom prst="ellipse">
                  <a:avLst/>
                </a:prstGeom>
                <a:solidFill>
                  <a:schemeClr val="bg1"/>
                </a:solidFill>
                <a:ln w="9525">
                  <a:solidFill>
                    <a:schemeClr val="tx1"/>
                  </a:solidFill>
                  <a:round/>
                  <a:headEnd/>
                  <a:tailEnd/>
                </a:ln>
                <a:effectLst/>
              </p:spPr>
              <p:txBody>
                <a:bodyPr wrap="none" anchor="ctr"/>
                <a:lstStyle/>
                <a:p>
                  <a:endParaRPr lang="en-US"/>
                </a:p>
              </p:txBody>
            </p:sp>
          </p:grpSp>
          <p:sp>
            <p:nvSpPr>
              <p:cNvPr id="20491" name="Oval 11"/>
              <p:cNvSpPr>
                <a:spLocks noChangeArrowheads="1"/>
              </p:cNvSpPr>
              <p:nvPr/>
            </p:nvSpPr>
            <p:spPr bwMode="auto">
              <a:xfrm>
                <a:off x="1339" y="1027"/>
                <a:ext cx="317" cy="31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20492" name="Oval 12"/>
              <p:cNvSpPr>
                <a:spLocks noChangeArrowheads="1"/>
              </p:cNvSpPr>
              <p:nvPr/>
            </p:nvSpPr>
            <p:spPr bwMode="auto">
              <a:xfrm>
                <a:off x="1010" y="698"/>
                <a:ext cx="963" cy="963"/>
              </a:xfrm>
              <a:prstGeom prst="ellipse">
                <a:avLst/>
              </a:prstGeom>
              <a:noFill/>
              <a:ln w="44450">
                <a:solidFill>
                  <a:srgbClr val="00FF00"/>
                </a:solidFill>
                <a:round/>
                <a:headEnd/>
                <a:tailEnd/>
              </a:ln>
              <a:effectLst/>
            </p:spPr>
            <p:txBody>
              <a:bodyPr wrap="none" anchor="ctr"/>
              <a:lstStyle/>
              <a:p>
                <a:endParaRPr lang="en-US"/>
              </a:p>
            </p:txBody>
          </p:sp>
        </p:grpSp>
        <p:graphicFrame>
          <p:nvGraphicFramePr>
            <p:cNvPr id="20493" name="Object 13"/>
            <p:cNvGraphicFramePr>
              <a:graphicFrameLocks noChangeAspect="1"/>
            </p:cNvGraphicFramePr>
            <p:nvPr/>
          </p:nvGraphicFramePr>
          <p:xfrm>
            <a:off x="4353" y="954"/>
            <a:ext cx="102" cy="127"/>
          </p:xfrm>
          <a:graphic>
            <a:graphicData uri="http://schemas.openxmlformats.org/presentationml/2006/ole">
              <p:oleObj spid="_x0000_s20493" name="Dessin" r:id="rId4" imgW="162000" imgH="201600" progId="">
                <p:embed/>
              </p:oleObj>
            </a:graphicData>
          </a:graphic>
        </p:graphicFrame>
      </p:grpSp>
      <p:sp>
        <p:nvSpPr>
          <p:cNvPr id="20494" name="Line 14"/>
          <p:cNvSpPr>
            <a:spLocks noChangeShapeType="1"/>
          </p:cNvSpPr>
          <p:nvPr/>
        </p:nvSpPr>
        <p:spPr bwMode="auto">
          <a:xfrm flipV="1">
            <a:off x="0" y="2908858"/>
            <a:ext cx="4908550" cy="19050"/>
          </a:xfrm>
          <a:prstGeom prst="line">
            <a:avLst/>
          </a:prstGeom>
          <a:noFill/>
          <a:ln w="12700">
            <a:solidFill>
              <a:srgbClr val="FF0000"/>
            </a:solidFill>
            <a:round/>
            <a:headEnd/>
            <a:tailEnd type="stealth" w="med" len="med"/>
          </a:ln>
          <a:effectLst/>
        </p:spPr>
        <p:txBody>
          <a:bodyPr/>
          <a:lstStyle/>
          <a:p>
            <a:endParaRPr lang="en-US"/>
          </a:p>
        </p:txBody>
      </p:sp>
      <p:graphicFrame>
        <p:nvGraphicFramePr>
          <p:cNvPr id="20496" name="Object 16"/>
          <p:cNvGraphicFramePr>
            <a:graphicFrameLocks noChangeAspect="1"/>
          </p:cNvGraphicFramePr>
          <p:nvPr/>
        </p:nvGraphicFramePr>
        <p:xfrm>
          <a:off x="-434521" y="1960481"/>
          <a:ext cx="5638800" cy="1362075"/>
        </p:xfrm>
        <a:graphic>
          <a:graphicData uri="http://schemas.openxmlformats.org/presentationml/2006/ole">
            <p:oleObj spid="_x0000_s20496" name="Dessin" r:id="rId5" imgW="4604400" imgH="180000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0486"/>
                                        </p:tgtEl>
                                        <p:attrNameLst>
                                          <p:attrName>style.visibility</p:attrName>
                                        </p:attrNameLst>
                                      </p:cBhvr>
                                      <p:to>
                                        <p:strVal val="visible"/>
                                      </p:to>
                                    </p:set>
                                    <p:anim calcmode="lin" valueType="num">
                                      <p:cBhvr additive="base">
                                        <p:cTn id="7" dur="5000" fill="hold"/>
                                        <p:tgtEl>
                                          <p:spTgt spid="20486"/>
                                        </p:tgtEl>
                                        <p:attrNameLst>
                                          <p:attrName>ppt_x</p:attrName>
                                        </p:attrNameLst>
                                      </p:cBhvr>
                                      <p:tavLst>
                                        <p:tav tm="0">
                                          <p:val>
                                            <p:strVal val="0-#ppt_w/2"/>
                                          </p:val>
                                        </p:tav>
                                        <p:tav tm="100000">
                                          <p:val>
                                            <p:strVal val="#ppt_x"/>
                                          </p:val>
                                        </p:tav>
                                      </p:tavLst>
                                    </p:anim>
                                    <p:anim calcmode="lin" valueType="num">
                                      <p:cBhvr additive="base">
                                        <p:cTn id="8" dur="5000" fill="hold"/>
                                        <p:tgtEl>
                                          <p:spTgt spid="20486"/>
                                        </p:tgtEl>
                                        <p:attrNameLst>
                                          <p:attrName>ppt_y</p:attrName>
                                        </p:attrNameLst>
                                      </p:cBhvr>
                                      <p:tavLst>
                                        <p:tav tm="0">
                                          <p:val>
                                            <p:strVal val="#ppt_y"/>
                                          </p:val>
                                        </p:tav>
                                        <p:tav tm="100000">
                                          <p:val>
                                            <p:strVal val="#ppt_y"/>
                                          </p:val>
                                        </p:tav>
                                      </p:tavLst>
                                    </p:anim>
                                  </p:childTnLst>
                                </p:cTn>
                              </p:par>
                              <p:par>
                                <p:cTn id="9" presetID="8" presetClass="emph" presetSubtype="0" fill="hold" nodeType="withEffect">
                                  <p:stCondLst>
                                    <p:cond delay="0"/>
                                  </p:stCondLst>
                                  <p:childTnLst>
                                    <p:animRot by="21600000">
                                      <p:cBhvr>
                                        <p:cTn id="10" dur="5000" fill="hold"/>
                                        <p:tgtEl>
                                          <p:spTgt spid="2048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16924" y="310264"/>
            <a:ext cx="6454239" cy="1043523"/>
          </a:xfrm>
        </p:spPr>
        <p:txBody>
          <a:bodyPr/>
          <a:lstStyle/>
          <a:p>
            <a:r>
              <a:rPr lang="en-US" sz="3200" dirty="0" smtClean="0">
                <a:solidFill>
                  <a:schemeClr val="accent6"/>
                </a:solidFill>
              </a:rPr>
              <a:t>Applications</a:t>
            </a:r>
            <a:endParaRPr lang="en-US" sz="3200" dirty="0">
              <a:solidFill>
                <a:schemeClr val="accent6"/>
              </a:solidFill>
            </a:endParaRPr>
          </a:p>
        </p:txBody>
      </p:sp>
      <p:pic>
        <p:nvPicPr>
          <p:cNvPr id="25602" name="Picture 2"/>
          <p:cNvPicPr>
            <a:picLocks noGrp="1" noChangeAspect="1" noChangeArrowheads="1"/>
          </p:cNvPicPr>
          <p:nvPr>
            <p:ph idx="1"/>
          </p:nvPr>
        </p:nvPicPr>
        <p:blipFill>
          <a:blip r:embed="rId3"/>
          <a:srcRect/>
          <a:stretch>
            <a:fillRect/>
          </a:stretch>
        </p:blipFill>
        <p:spPr bwMode="auto">
          <a:xfrm>
            <a:off x="2185060" y="2712452"/>
            <a:ext cx="4821381" cy="1063901"/>
          </a:xfrm>
          <a:prstGeom prst="rect">
            <a:avLst/>
          </a:prstGeom>
          <a:noFill/>
          <a:ln w="9525">
            <a:noFill/>
            <a:miter lim="800000"/>
            <a:headEnd/>
            <a:tailEnd/>
          </a:ln>
          <a:effectLst/>
        </p:spPr>
      </p:pic>
      <p:sp>
        <p:nvSpPr>
          <p:cNvPr id="5" name="ZoneTexte 4"/>
          <p:cNvSpPr txBox="1"/>
          <p:nvPr/>
        </p:nvSpPr>
        <p:spPr>
          <a:xfrm>
            <a:off x="1603170" y="1496290"/>
            <a:ext cx="5688280" cy="1077218"/>
          </a:xfrm>
          <a:prstGeom prst="rect">
            <a:avLst/>
          </a:prstGeom>
          <a:noFill/>
        </p:spPr>
        <p:txBody>
          <a:bodyPr wrap="square" rtlCol="0">
            <a:spAutoFit/>
          </a:bodyPr>
          <a:lstStyle/>
          <a:p>
            <a:r>
              <a:rPr lang="fr-FR" sz="1600" dirty="0" smtClean="0"/>
              <a:t>Un camera enregistre, vu de dessus ,le mouvement de 4 personnes dans un métro. Les deux tapis roulants de sens opposés , ont chacun une vitesse constante égale à 5km/h. On précise que:</a:t>
            </a:r>
            <a:endParaRPr lang="en-US" sz="1600" dirty="0"/>
          </a:p>
        </p:txBody>
      </p:sp>
      <p:pic>
        <p:nvPicPr>
          <p:cNvPr id="25603" name="Picture 3"/>
          <p:cNvPicPr>
            <a:picLocks noChangeAspect="1" noChangeArrowheads="1"/>
          </p:cNvPicPr>
          <p:nvPr/>
        </p:nvPicPr>
        <p:blipFill>
          <a:blip r:embed="rId4"/>
          <a:srcRect/>
          <a:stretch>
            <a:fillRect/>
          </a:stretch>
        </p:blipFill>
        <p:spPr bwMode="auto">
          <a:xfrm>
            <a:off x="1228664" y="3786867"/>
            <a:ext cx="6734175" cy="590550"/>
          </a:xfrm>
          <a:prstGeom prst="rect">
            <a:avLst/>
          </a:prstGeom>
          <a:noFill/>
          <a:ln w="9525">
            <a:noFill/>
            <a:miter lim="800000"/>
            <a:headEnd/>
            <a:tailEnd/>
          </a:ln>
          <a:effectLst/>
        </p:spPr>
      </p:pic>
      <p:sp>
        <p:nvSpPr>
          <p:cNvPr id="9" name="ZoneTexte 8"/>
          <p:cNvSpPr txBox="1"/>
          <p:nvPr/>
        </p:nvSpPr>
        <p:spPr>
          <a:xfrm>
            <a:off x="1211283" y="4845132"/>
            <a:ext cx="5973288" cy="1077218"/>
          </a:xfrm>
          <a:prstGeom prst="rect">
            <a:avLst/>
          </a:prstGeom>
          <a:noFill/>
        </p:spPr>
        <p:txBody>
          <a:bodyPr wrap="square" rtlCol="0">
            <a:spAutoFit/>
          </a:bodyPr>
          <a:lstStyle/>
          <a:p>
            <a:r>
              <a:rPr lang="fr-FR" sz="1600" dirty="0" smtClean="0"/>
              <a:t>1- Quel est le mouvement de D par rapport à C? Détaillez votre raisonnement.</a:t>
            </a:r>
          </a:p>
          <a:p>
            <a:pPr algn="l"/>
            <a:r>
              <a:rPr lang="fr-FR" sz="1600" dirty="0" smtClean="0"/>
              <a:t>2- Quel est le mouvement de A par rapport à B? de A par rapport à C? Détaillez votre raisonnement.</a:t>
            </a:r>
            <a:endParaRPr lang="en-US" sz="1600" dirty="0"/>
          </a:p>
        </p:txBody>
      </p:sp>
    </p:spTree>
  </p:cSld>
  <p:clrMapOvr>
    <a:masterClrMapping/>
  </p:clrMapOvr>
</p:sld>
</file>

<file path=ppt/theme/theme1.xml><?xml version="1.0" encoding="utf-8"?>
<a:theme xmlns:a="http://schemas.openxmlformats.org/drawingml/2006/main" name="mouvement et forces (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mouvement et forces (2)</Template>
  <TotalTime>77</TotalTime>
  <Words>527</Words>
  <Application>Microsoft PowerPoint</Application>
  <PresentationFormat>Affichage à l'écran (4:3)</PresentationFormat>
  <Paragraphs>44</Paragraphs>
  <Slides>5</Slides>
  <Notes>5</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5</vt:i4>
      </vt:variant>
    </vt:vector>
  </HeadingPairs>
  <TitlesOfParts>
    <vt:vector size="7" baseType="lpstr">
      <vt:lpstr>mouvement et forces (2)</vt:lpstr>
      <vt:lpstr>Dessin</vt:lpstr>
      <vt:lpstr>Relativité d’un mouvement</vt:lpstr>
      <vt:lpstr>Choix du référentiel</vt:lpstr>
      <vt:lpstr>Caractéristiques d'un mouvement</vt:lpstr>
      <vt:lpstr>     La trajectoire d'un point mobile est l'ensemble des positions occupées  par ce point au cours du mouvement.    </vt:lpstr>
      <vt:lpstr>Applications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Relativité d’un mouvement</dc:title>
  <dc:creator>Windows User</dc:creator>
  <cp:lastModifiedBy>Windows User</cp:lastModifiedBy>
  <cp:revision>7</cp:revision>
  <dcterms:created xsi:type="dcterms:W3CDTF">2020-03-11T13:14:54Z</dcterms:created>
  <dcterms:modified xsi:type="dcterms:W3CDTF">2020-03-11T15:13:32Z</dcterms:modified>
</cp:coreProperties>
</file>