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79EA9-C823-4C24-B3BC-C4262F0A869C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EBED5-9238-41D0-AB38-74617BEE9470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133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5D7E9-4608-4E96-B3E7-3D893D76BF4C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70291-CE26-411E-A974-5DBD770C9EDC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748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502AA-1658-4935-8C2D-7605373AC239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FB084-F104-40CD-BC93-70768AD90E25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882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6B77B-0554-4274-82AA-485C2AEF5383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553BC9-2600-4116-BE54-6E9D48D596E6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111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A2F07-4CEA-4A95-AC51-74651068ACBA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514A0-1489-4158-8D8B-5313EEA1A6BF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873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6E581-9E60-49D6-8832-63BD88FF5B64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A5BAF-D629-4270-A6A2-F4FE7E1A51F3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CA644-2A69-4002-9559-D90F3FFCB66F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11B40-D0F6-40E0-9E5B-6275CD8B9911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11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4239C-8AFE-4982-B8C8-EFDA317C1922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B9DB6-9803-4710-B19A-603D098B3626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272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DE4B1-ADCF-431C-9F17-5BA53E4F61D8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BC3EF-C31E-42BE-9307-71304F5A9334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22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375D4-2507-4360-B768-95331A773318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92303-0F57-4DF6-85BA-1AA4AB4443A9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459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271CC-04F1-48CA-9814-A35DBCEE04BE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DAE12-BEAC-4CE9-A7AC-AE4809A52E9B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037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C7F96FA-3DEB-414A-8BC7-097DEC789C3D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166627-3A98-4DB2-9054-088B2FC4BFA3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788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23851" y="30163"/>
            <a:ext cx="88201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dirty="0">
                <a:solidFill>
                  <a:srgbClr val="FF0000"/>
                </a:solidFill>
                <a:ea typeface="Times New Roman" pitchFamily="18" charset="0"/>
                <a:cs typeface="Calibri" pitchFamily="34" charset="0"/>
              </a:rPr>
              <a:t> </a:t>
            </a:r>
            <a:r>
              <a:rPr lang="fr-FR" sz="2800" b="1" dirty="0">
                <a:solidFill>
                  <a:srgbClr val="0070C0"/>
                </a:solidFill>
              </a:rPr>
              <a:t> Comparaison de la fermentation et de la respiration</a:t>
            </a: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79388" y="3641725"/>
          <a:ext cx="8664575" cy="2874963"/>
        </p:xfrm>
        <a:graphic>
          <a:graphicData uri="http://schemas.openxmlformats.org/drawingml/2006/table">
            <a:tbl>
              <a:tblPr firstRow="1" firstCol="1" bandRow="1"/>
              <a:tblGrid>
                <a:gridCol w="2356642"/>
                <a:gridCol w="3100919"/>
                <a:gridCol w="3207014"/>
              </a:tblGrid>
              <a:tr h="362950">
                <a:tc>
                  <a:txBody>
                    <a:bodyPr/>
                    <a:lstStyle/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1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fr-FR" sz="1600" b="1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Fonctions</a:t>
                      </a:r>
                      <a:endParaRPr lang="fr-FR" sz="1600" b="1" dirty="0"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b="1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Respiration </a:t>
                      </a:r>
                      <a:r>
                        <a:rPr lang="fr-FR" sz="1600" dirty="0"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(aérobie)</a:t>
                      </a:r>
                      <a:endParaRPr lang="fr-FR" sz="1600" dirty="0"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b="1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Fermentation </a:t>
                      </a:r>
                      <a:r>
                        <a:rPr lang="fr-FR" sz="1600" dirty="0"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(anaérobie)</a:t>
                      </a:r>
                      <a:endParaRPr lang="fr-FR" sz="1600" dirty="0"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04561">
                <a:tc>
                  <a:txBody>
                    <a:bodyPr/>
                    <a:lstStyle/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b="1" dirty="0"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Synthèse, croissance, reproduction</a:t>
                      </a:r>
                      <a:endParaRPr lang="fr-FR" sz="1600" b="1" dirty="0"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importantes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faibles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73558">
                <a:tc>
                  <a:txBody>
                    <a:bodyPr/>
                    <a:lstStyle/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b="1" dirty="0"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Consommation en métabolite</a:t>
                      </a:r>
                      <a:endParaRPr lang="fr-FR" sz="1600" b="1" dirty="0"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faible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important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73558">
                <a:tc>
                  <a:txBody>
                    <a:bodyPr/>
                    <a:lstStyle/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b="1" dirty="0" smtClean="0"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Production </a:t>
                      </a:r>
                      <a:r>
                        <a:rPr lang="fr-FR" sz="1600" b="1" dirty="0"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d’énergie</a:t>
                      </a:r>
                      <a:endParaRPr lang="fr-FR" sz="1600" b="1" dirty="0"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Très important : 2860kJ / mole de glucose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Faible : 120kJ/ mole de glucose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860336">
                <a:tc>
                  <a:txBody>
                    <a:bodyPr/>
                    <a:lstStyle/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endParaRPr lang="fr-FR" sz="1600" b="1" dirty="0" smtClean="0"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b="1" dirty="0" smtClean="0"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Déchets </a:t>
                      </a:r>
                      <a:endParaRPr lang="fr-FR" sz="1600" b="1" dirty="0"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Déchets minéraux à énergie chimique nulle (CO</a:t>
                      </a:r>
                      <a:r>
                        <a:rPr lang="fr-FR" sz="1600" baseline="-250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2</a:t>
                      </a: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+ H</a:t>
                      </a:r>
                      <a:r>
                        <a:rPr lang="fr-FR" sz="1600" baseline="-250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2</a:t>
                      </a: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O)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déchets organiques encore riches en énergie chimique (éthanol, acide lactique,…)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92125"/>
            <a:ext cx="4103688" cy="308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492125"/>
            <a:ext cx="4321175" cy="308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3716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Office PowerPoint</Application>
  <PresentationFormat>Affichage à l'écran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1_Thème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RASOJIVOLA Eugène</dc:creator>
  <cp:lastModifiedBy>RASOJIVOLA Eugène</cp:lastModifiedBy>
  <cp:revision>1</cp:revision>
  <dcterms:created xsi:type="dcterms:W3CDTF">2018-10-12T03:31:24Z</dcterms:created>
  <dcterms:modified xsi:type="dcterms:W3CDTF">2018-10-12T03:32:23Z</dcterms:modified>
</cp:coreProperties>
</file>