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92" r:id="rId3"/>
    <p:sldId id="293" r:id="rId4"/>
    <p:sldId id="294" r:id="rId5"/>
    <p:sldId id="296"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43" autoAdjust="0"/>
    <p:restoredTop sz="94660"/>
  </p:normalViewPr>
  <p:slideViewPr>
    <p:cSldViewPr snapToGrid="0">
      <p:cViewPr varScale="1">
        <p:scale>
          <a:sx n="39" d="100"/>
          <a:sy n="39" d="100"/>
        </p:scale>
        <p:origin x="7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47D3C-62D6-4D58-93C9-627145ACAE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CBDD1E94-F5C3-4A8B-A053-D29143BB3F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1B6F2480-C990-463D-B7E3-0170C9FADF10}"/>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5479EF74-0447-4C84-8102-40CA5497214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46C8ECB-47E2-4540-900E-3642E3B4E0F6}"/>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275479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15865-DA9D-4C9F-9957-598A2203D303}"/>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39A77C72-5D4E-46D3-A7E9-C75438AC9D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14E4D6A-4505-4D67-BC7C-235544E2B2D8}"/>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ACBB6554-BC9A-43DA-A9BA-72B8AB8B845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81CBD31A-4374-4856-90E9-1E99B7A6B1CE}"/>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199641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C6097A-9C78-4EEB-A6B5-4B922E16AB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0B55D67E-1135-47B8-9154-68B94C2B0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2A9880B-026F-43CB-9D33-6C0C2FA6F18A}"/>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179E141A-38C3-4CA1-8CF2-32A6A20F18E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53410EA-8279-47DA-AB86-9AC75755ACE3}"/>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121163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1258E-4EF1-456F-97E5-82D1E5C2585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58780657-DB34-4CFD-8E19-209C04E741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38C156B-7605-4E95-A65C-A481C6AA2002}"/>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D6FB58CE-450F-45D4-AE9F-F69A0504D20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19EB01A-8210-47AA-AB20-471762EC6936}"/>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323441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76CDD-617C-456F-810D-6A68E11936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0CD59EB8-DC2C-4FC8-A5A3-13E699DECB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3CC7C6-0ECA-4662-9EB6-C236BB1F30BE}"/>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16AE540B-6D04-4D28-85FD-07832653A6C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E298106D-D11B-416D-8E42-F5F213E6F393}"/>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460810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2C672-AAF1-446E-8FE6-07587859EFFF}"/>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3C59A81-455E-4F0F-B44A-088CFD17F3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C2B56980-C92C-4201-ABBD-596EC8EAC5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8A13A15F-ED4D-452E-B7A2-8906F10C852C}"/>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6" name="Footer Placeholder 5">
            <a:extLst>
              <a:ext uri="{FF2B5EF4-FFF2-40B4-BE49-F238E27FC236}">
                <a16:creationId xmlns:a16="http://schemas.microsoft.com/office/drawing/2014/main" id="{4591C5F7-FAE4-449F-A71B-6F0FA9C27E91}"/>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FA0DC9F9-FEA2-4E06-BDCC-A4A4E49DC641}"/>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360191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11914-2279-4392-9D9B-29039C486962}"/>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CB381CC4-F725-4F7C-B10B-A0BB7656CC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2B07F2-5ED8-4D4F-8743-98DEA2AAFB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FB754852-BFF2-482B-A468-5A1953E3D4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532C92-D545-4848-A033-3F6E6E5237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FDB3D5FD-F843-4B02-B49A-652DACE1FB96}"/>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8" name="Footer Placeholder 7">
            <a:extLst>
              <a:ext uri="{FF2B5EF4-FFF2-40B4-BE49-F238E27FC236}">
                <a16:creationId xmlns:a16="http://schemas.microsoft.com/office/drawing/2014/main" id="{6D02B587-EC8A-4C2C-8D68-A30171EA8800}"/>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DFD4D3EA-D1C3-4063-B782-6E9865D5F858}"/>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139576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074FC-2A91-4C1F-B840-D34EB1CE35ED}"/>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3CAB989D-1DEE-4F84-A5D6-888239F4AAEA}"/>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4" name="Footer Placeholder 3">
            <a:extLst>
              <a:ext uri="{FF2B5EF4-FFF2-40B4-BE49-F238E27FC236}">
                <a16:creationId xmlns:a16="http://schemas.microsoft.com/office/drawing/2014/main" id="{80690222-97A4-4A75-A21C-F72C615A7360}"/>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E946FC93-7AE6-4A1D-8982-CBA1D97CEC63}"/>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1261839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62ABA4-8B21-44F9-BBAB-988C0DEB2ED3}"/>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3" name="Footer Placeholder 2">
            <a:extLst>
              <a:ext uri="{FF2B5EF4-FFF2-40B4-BE49-F238E27FC236}">
                <a16:creationId xmlns:a16="http://schemas.microsoft.com/office/drawing/2014/main" id="{F5F102D1-F852-454E-BBCD-367637C64BF8}"/>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7C25F795-C6A5-48E3-8460-6C49C3AB0B66}"/>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2558151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F8EDA-3EC3-49F8-A3C3-ADD4BAA96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3749CA9B-E05A-4D21-B0BD-5EAFE487B2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A4036888-880E-4742-B156-803966EF60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6B9A3A-AFCF-4989-8E2E-C2E4051731A9}"/>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6" name="Footer Placeholder 5">
            <a:extLst>
              <a:ext uri="{FF2B5EF4-FFF2-40B4-BE49-F238E27FC236}">
                <a16:creationId xmlns:a16="http://schemas.microsoft.com/office/drawing/2014/main" id="{00BBB8D7-47C9-47DB-9DCA-70EBB54226A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ABB4D0A-5140-451A-A99D-6C308F10E419}"/>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2355053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3A8BD-43D8-441B-AE53-6F32D818DE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5C127503-2301-4F6B-AC6C-9A0340935C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CBD466BB-706F-4E24-9663-49AF8B3F63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200372-139F-42F3-883B-9BDE3BD1CDAD}"/>
              </a:ext>
            </a:extLst>
          </p:cNvPr>
          <p:cNvSpPr>
            <a:spLocks noGrp="1"/>
          </p:cNvSpPr>
          <p:nvPr>
            <p:ph type="dt" sz="half" idx="10"/>
          </p:nvPr>
        </p:nvSpPr>
        <p:spPr/>
        <p:txBody>
          <a:bodyPr/>
          <a:lstStyle/>
          <a:p>
            <a:fld id="{3C545DD6-59B3-4869-BA04-20EEE1B600EC}" type="datetimeFigureOut">
              <a:rPr lang="fr-FR" smtClean="0"/>
              <a:t>23/07/2020</a:t>
            </a:fld>
            <a:endParaRPr lang="fr-FR"/>
          </a:p>
        </p:txBody>
      </p:sp>
      <p:sp>
        <p:nvSpPr>
          <p:cNvPr id="6" name="Footer Placeholder 5">
            <a:extLst>
              <a:ext uri="{FF2B5EF4-FFF2-40B4-BE49-F238E27FC236}">
                <a16:creationId xmlns:a16="http://schemas.microsoft.com/office/drawing/2014/main" id="{9A978BBE-B7C3-4BAC-9B4E-470CA226FA2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ED76AD2-C78E-4DA0-B306-10170FE03136}"/>
              </a:ext>
            </a:extLst>
          </p:cNvPr>
          <p:cNvSpPr>
            <a:spLocks noGrp="1"/>
          </p:cNvSpPr>
          <p:nvPr>
            <p:ph type="sldNum" sz="quarter" idx="12"/>
          </p:nvPr>
        </p:nvSpPr>
        <p:spPr/>
        <p:txBody>
          <a:bodyPr/>
          <a:lstStyle/>
          <a:p>
            <a:fld id="{27C55FAA-BA02-4CA1-98FD-E137D3D18FF7}" type="slidenum">
              <a:rPr lang="fr-FR" smtClean="0"/>
              <a:t>‹#›</a:t>
            </a:fld>
            <a:endParaRPr lang="fr-FR"/>
          </a:p>
        </p:txBody>
      </p:sp>
    </p:spTree>
    <p:extLst>
      <p:ext uri="{BB962C8B-B14F-4D97-AF65-F5344CB8AC3E}">
        <p14:creationId xmlns:p14="http://schemas.microsoft.com/office/powerpoint/2010/main" val="3038969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C00B6E-C6B5-4143-8F45-FF72704F8E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6F792118-04FD-4C92-8E7B-74CBF1B2A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8DDF4D36-BE57-4753-8E3E-AB69A562EA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45DD6-59B3-4869-BA04-20EEE1B600EC}" type="datetimeFigureOut">
              <a:rPr lang="fr-FR" smtClean="0"/>
              <a:t>23/07/2020</a:t>
            </a:fld>
            <a:endParaRPr lang="fr-FR"/>
          </a:p>
        </p:txBody>
      </p:sp>
      <p:sp>
        <p:nvSpPr>
          <p:cNvPr id="5" name="Footer Placeholder 4">
            <a:extLst>
              <a:ext uri="{FF2B5EF4-FFF2-40B4-BE49-F238E27FC236}">
                <a16:creationId xmlns:a16="http://schemas.microsoft.com/office/drawing/2014/main" id="{6F41D06F-1B62-4AE0-B2FF-62BAA6BA2C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51C0C1E2-252E-4ACB-B57B-44928756B8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55FAA-BA02-4CA1-98FD-E137D3D18FF7}" type="slidenum">
              <a:rPr lang="fr-FR" smtClean="0"/>
              <a:t>‹#›</a:t>
            </a:fld>
            <a:endParaRPr lang="fr-FR"/>
          </a:p>
        </p:txBody>
      </p:sp>
    </p:spTree>
    <p:extLst>
      <p:ext uri="{BB962C8B-B14F-4D97-AF65-F5344CB8AC3E}">
        <p14:creationId xmlns:p14="http://schemas.microsoft.com/office/powerpoint/2010/main" val="1395123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a:extLst>
              <a:ext uri="{FF2B5EF4-FFF2-40B4-BE49-F238E27FC236}">
                <a16:creationId xmlns:a16="http://schemas.microsoft.com/office/drawing/2014/main" id="{67519AC3-21C7-400F-8380-A65D8273FE1C}"/>
              </a:ext>
            </a:extLst>
          </p:cNvPr>
          <p:cNvSpPr>
            <a:spLocks noGrp="1"/>
          </p:cNvSpPr>
          <p:nvPr>
            <p:ph type="title"/>
          </p:nvPr>
        </p:nvSpPr>
        <p:spPr>
          <a:xfrm rot="10800000" flipV="1">
            <a:off x="2734435" y="1073425"/>
            <a:ext cx="5733704" cy="3843131"/>
          </a:xfrm>
        </p:spPr>
        <p:txBody>
          <a:bodyPr>
            <a:noAutofit/>
          </a:bodyPr>
          <a:lstStyle/>
          <a:p>
            <a:pPr algn="ctr"/>
            <a:br>
              <a:rPr lang="fr-FR" altLang="fr-FR" sz="6600" dirty="0">
                <a:solidFill>
                  <a:srgbClr val="0070C0"/>
                </a:solidFill>
              </a:rPr>
            </a:br>
            <a:br>
              <a:rPr lang="fr-FR" altLang="fr-FR" sz="6600" dirty="0">
                <a:solidFill>
                  <a:srgbClr val="0070C0"/>
                </a:solidFill>
              </a:rPr>
            </a:br>
            <a:br>
              <a:rPr lang="fr-FR" altLang="fr-FR" sz="6600" dirty="0">
                <a:solidFill>
                  <a:srgbClr val="0070C0"/>
                </a:solidFill>
              </a:rPr>
            </a:br>
            <a:r>
              <a:rPr lang="fr-FR" altLang="fr-FR" sz="6600" b="1" dirty="0">
                <a:solidFill>
                  <a:srgbClr val="0070C0"/>
                </a:solidFill>
              </a:rPr>
              <a:t>L’ORIGINE </a:t>
            </a:r>
            <a:br>
              <a:rPr lang="fr-FR" altLang="fr-FR" sz="6600" b="1" dirty="0">
                <a:solidFill>
                  <a:srgbClr val="0070C0"/>
                </a:solidFill>
              </a:rPr>
            </a:br>
            <a:r>
              <a:rPr lang="fr-FR" altLang="fr-FR" sz="6600" b="1" dirty="0">
                <a:solidFill>
                  <a:srgbClr val="0070C0"/>
                </a:solidFill>
              </a:rPr>
              <a:t>DU CARBONE DE LA MATIERE VIVANTE</a:t>
            </a:r>
            <a:br>
              <a:rPr lang="fr-FR" altLang="fr-FR" sz="6600" b="1" dirty="0">
                <a:solidFill>
                  <a:srgbClr val="0070C0"/>
                </a:solidFill>
              </a:rPr>
            </a:br>
            <a:br>
              <a:rPr lang="fr-FR" altLang="fr-FR" sz="6600" dirty="0">
                <a:solidFill>
                  <a:srgbClr val="0070C0"/>
                </a:solidFill>
              </a:rPr>
            </a:br>
            <a:br>
              <a:rPr lang="fr-FR" altLang="fr-FR" sz="6600" dirty="0">
                <a:solidFill>
                  <a:srgbClr val="0070C0"/>
                </a:solidFill>
              </a:rPr>
            </a:br>
            <a:endParaRPr lang="fr-FR" altLang="fr-FR" sz="66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re 1">
            <a:extLst>
              <a:ext uri="{FF2B5EF4-FFF2-40B4-BE49-F238E27FC236}">
                <a16:creationId xmlns:a16="http://schemas.microsoft.com/office/drawing/2014/main" id="{139C66B7-7C06-41D2-AC86-94E4572E5057}"/>
              </a:ext>
            </a:extLst>
          </p:cNvPr>
          <p:cNvSpPr>
            <a:spLocks noGrp="1"/>
          </p:cNvSpPr>
          <p:nvPr>
            <p:ph type="title"/>
          </p:nvPr>
        </p:nvSpPr>
        <p:spPr>
          <a:xfrm>
            <a:off x="1992313" y="1"/>
            <a:ext cx="8229600" cy="561975"/>
          </a:xfrm>
        </p:spPr>
        <p:txBody>
          <a:bodyPr>
            <a:normAutofit fontScale="90000"/>
          </a:bodyPr>
          <a:lstStyle/>
          <a:p>
            <a:r>
              <a:rPr lang="fr-FR" altLang="fr-FR"/>
              <a:t>Expériences</a:t>
            </a:r>
          </a:p>
        </p:txBody>
      </p:sp>
      <p:sp>
        <p:nvSpPr>
          <p:cNvPr id="3" name="Espace réservé du contenu 2">
            <a:extLst>
              <a:ext uri="{FF2B5EF4-FFF2-40B4-BE49-F238E27FC236}">
                <a16:creationId xmlns:a16="http://schemas.microsoft.com/office/drawing/2014/main" id="{223BF743-A0AD-4F90-AB16-D6B049481A7B}"/>
              </a:ext>
            </a:extLst>
          </p:cNvPr>
          <p:cNvSpPr>
            <a:spLocks noGrp="1"/>
          </p:cNvSpPr>
          <p:nvPr>
            <p:ph idx="1"/>
          </p:nvPr>
        </p:nvSpPr>
        <p:spPr>
          <a:xfrm>
            <a:off x="1981200" y="620714"/>
            <a:ext cx="8229600" cy="6048375"/>
          </a:xfrm>
        </p:spPr>
        <p:txBody>
          <a:bodyPr/>
          <a:lstStyle/>
          <a:p>
            <a:pPr marL="0" indent="0">
              <a:buNone/>
              <a:defRPr/>
            </a:pPr>
            <a:r>
              <a:rPr lang="fr-FR" sz="1800" dirty="0"/>
              <a:t>Trois lots de jeune  plantule  de radis sont semés dans des atmosphères plus ou moins riches en dioxyde de carbone :</a:t>
            </a:r>
          </a:p>
          <a:p>
            <a:pPr>
              <a:buFontTx/>
              <a:buChar char="-"/>
              <a:defRPr/>
            </a:pPr>
            <a:r>
              <a:rPr lang="fr-FR" sz="1800" dirty="0"/>
              <a:t>un taux normal (0,03 %)</a:t>
            </a:r>
          </a:p>
          <a:p>
            <a:pPr>
              <a:buFontTx/>
              <a:buChar char="-"/>
              <a:defRPr/>
            </a:pPr>
            <a:r>
              <a:rPr lang="fr-FR" sz="1800" dirty="0"/>
              <a:t> un taux nul (0%) </a:t>
            </a:r>
          </a:p>
          <a:p>
            <a:pPr>
              <a:buFontTx/>
              <a:buChar char="-"/>
              <a:defRPr/>
            </a:pPr>
            <a:r>
              <a:rPr lang="fr-FR" sz="1800" dirty="0"/>
              <a:t>et un taux élevé (3%).</a:t>
            </a:r>
          </a:p>
          <a:p>
            <a:pPr marL="0" indent="0">
              <a:buNone/>
              <a:defRPr/>
            </a:pPr>
            <a:r>
              <a:rPr lang="fr-FR" sz="1800" dirty="0"/>
              <a:t>Ils sont soumis à un éclairage  homogène, à température uniforme et sont arrosés régulièrement. Les mesures des masses de la matière sèche avant (début de germination) et après les expériences (au bout de 20 jours) permettent de qualifier les résultats.</a:t>
            </a:r>
          </a:p>
        </p:txBody>
      </p:sp>
      <p:graphicFrame>
        <p:nvGraphicFramePr>
          <p:cNvPr id="1026" name="Objet 3">
            <a:extLst>
              <a:ext uri="{FF2B5EF4-FFF2-40B4-BE49-F238E27FC236}">
                <a16:creationId xmlns:a16="http://schemas.microsoft.com/office/drawing/2014/main" id="{558D8491-F5CA-408C-9948-A2604000769F}"/>
              </a:ext>
            </a:extLst>
          </p:cNvPr>
          <p:cNvGraphicFramePr>
            <a:graphicFrameLocks noChangeAspect="1"/>
          </p:cNvGraphicFramePr>
          <p:nvPr>
            <p:extLst>
              <p:ext uri="{D42A27DB-BD31-4B8C-83A1-F6EECF244321}">
                <p14:modId xmlns:p14="http://schemas.microsoft.com/office/powerpoint/2010/main" val="498185209"/>
              </p:ext>
            </p:extLst>
          </p:nvPr>
        </p:nvGraphicFramePr>
        <p:xfrm>
          <a:off x="1955800" y="3459161"/>
          <a:ext cx="8280400" cy="2778125"/>
        </p:xfrm>
        <a:graphic>
          <a:graphicData uri="http://schemas.openxmlformats.org/presentationml/2006/ole">
            <mc:AlternateContent xmlns:mc="http://schemas.openxmlformats.org/markup-compatibility/2006">
              <mc:Choice xmlns:v="urn:schemas-microsoft-com:vml" Requires="v">
                <p:oleObj spid="_x0000_s1027" name="Document" r:id="rId3" imgW="5906926" imgH="1338204" progId="Word.Document.12">
                  <p:embed/>
                </p:oleObj>
              </mc:Choice>
              <mc:Fallback>
                <p:oleObj name="Document" r:id="rId3" imgW="5906926" imgH="1338204" progId="Word.Document.12">
                  <p:embed/>
                  <p:pic>
                    <p:nvPicPr>
                      <p:cNvPr id="1026" name="Objet 3">
                        <a:extLst>
                          <a:ext uri="{FF2B5EF4-FFF2-40B4-BE49-F238E27FC236}">
                            <a16:creationId xmlns:a16="http://schemas.microsoft.com/office/drawing/2014/main" id="{558D8491-F5CA-408C-9948-A260400076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3459161"/>
                        <a:ext cx="8280400"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9" name="Rectangle 4">
            <a:extLst>
              <a:ext uri="{FF2B5EF4-FFF2-40B4-BE49-F238E27FC236}">
                <a16:creationId xmlns:a16="http://schemas.microsoft.com/office/drawing/2014/main" id="{C9F5A277-DD5C-4F63-864D-AAB2DAF4B678}"/>
              </a:ext>
            </a:extLst>
          </p:cNvPr>
          <p:cNvSpPr>
            <a:spLocks noChangeArrowheads="1"/>
          </p:cNvSpPr>
          <p:nvPr/>
        </p:nvSpPr>
        <p:spPr bwMode="auto">
          <a:xfrm>
            <a:off x="4775547" y="5724526"/>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defRPr>
            </a:lvl1pPr>
            <a:lvl2pPr marL="742950" indent="-285750" eaLnBrk="0" hangingPunct="0">
              <a:defRPr>
                <a:solidFill>
                  <a:schemeClr val="tx1"/>
                </a:solidFill>
                <a:latin typeface="Calibri" panose="020F0502020204030204" pitchFamily="34" charset="0"/>
              </a:defRPr>
            </a:lvl2pPr>
            <a:lvl3pPr marL="1143000" indent="-228600" eaLnBrk="0" hangingPunct="0">
              <a:defRPr>
                <a:solidFill>
                  <a:schemeClr val="tx1"/>
                </a:solidFill>
                <a:latin typeface="Calibri" panose="020F0502020204030204" pitchFamily="34" charset="0"/>
              </a:defRPr>
            </a:lvl3pPr>
            <a:lvl4pPr marL="1600200" indent="-228600" eaLnBrk="0" hangingPunct="0">
              <a:defRPr>
                <a:solidFill>
                  <a:schemeClr val="tx1"/>
                </a:solidFill>
                <a:latin typeface="Calibri" panose="020F0502020204030204" pitchFamily="34" charset="0"/>
              </a:defRPr>
            </a:lvl4pPr>
            <a:lvl5pPr marL="2057400" indent="-228600" eaLnBrk="0" hangingPunct="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fr-FR" altLang="fr-FR" dirty="0">
                <a:solidFill>
                  <a:srgbClr val="FF0000"/>
                </a:solidFill>
              </a:rPr>
              <a:t>Interpréter ces résultats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a:extLst>
              <a:ext uri="{FF2B5EF4-FFF2-40B4-BE49-F238E27FC236}">
                <a16:creationId xmlns:a16="http://schemas.microsoft.com/office/drawing/2014/main" id="{6B1DA232-B46D-470E-8E71-1B6BBC3575F3}"/>
              </a:ext>
            </a:extLst>
          </p:cNvPr>
          <p:cNvSpPr>
            <a:spLocks noGrp="1"/>
          </p:cNvSpPr>
          <p:nvPr>
            <p:ph type="title"/>
          </p:nvPr>
        </p:nvSpPr>
        <p:spPr>
          <a:xfrm>
            <a:off x="2200690" y="22225"/>
            <a:ext cx="8229600" cy="706438"/>
          </a:xfrm>
        </p:spPr>
        <p:txBody>
          <a:bodyPr/>
          <a:lstStyle/>
          <a:p>
            <a:pPr algn="ctr"/>
            <a:r>
              <a:rPr lang="fr-FR" altLang="fr-FR" dirty="0">
                <a:solidFill>
                  <a:srgbClr val="0070C0"/>
                </a:solidFill>
              </a:rPr>
              <a:t>L’absorption de CO</a:t>
            </a:r>
            <a:r>
              <a:rPr lang="fr-FR" altLang="fr-FR" sz="2000" dirty="0">
                <a:solidFill>
                  <a:srgbClr val="0070C0"/>
                </a:solidFill>
              </a:rPr>
              <a:t>2</a:t>
            </a:r>
            <a:endParaRPr lang="fr-FR" altLang="fr-FR" dirty="0">
              <a:solidFill>
                <a:srgbClr val="0070C0"/>
              </a:solidFill>
            </a:endParaRPr>
          </a:p>
        </p:txBody>
      </p:sp>
      <p:sp>
        <p:nvSpPr>
          <p:cNvPr id="3" name="Espace réservé du contenu 2">
            <a:extLst>
              <a:ext uri="{FF2B5EF4-FFF2-40B4-BE49-F238E27FC236}">
                <a16:creationId xmlns:a16="http://schemas.microsoft.com/office/drawing/2014/main" id="{78016BDD-CBB5-4317-8606-F1AEC783159C}"/>
              </a:ext>
            </a:extLst>
          </p:cNvPr>
          <p:cNvSpPr>
            <a:spLocks noGrp="1"/>
          </p:cNvSpPr>
          <p:nvPr>
            <p:ph idx="1"/>
          </p:nvPr>
        </p:nvSpPr>
        <p:spPr>
          <a:xfrm>
            <a:off x="1981200" y="620713"/>
            <a:ext cx="8229600" cy="6121400"/>
          </a:xfrm>
        </p:spPr>
        <p:txBody>
          <a:bodyPr/>
          <a:lstStyle/>
          <a:p>
            <a:pPr marL="0" indent="0" algn="just">
              <a:buNone/>
              <a:defRPr/>
            </a:pPr>
            <a:r>
              <a:rPr lang="fr-FR" sz="2400" dirty="0"/>
              <a:t>Mise en évidence de la fixation de CO</a:t>
            </a:r>
            <a:r>
              <a:rPr lang="fr-FR" sz="1400" dirty="0"/>
              <a:t>2</a:t>
            </a:r>
            <a:r>
              <a:rPr lang="fr-FR" sz="2400" dirty="0"/>
              <a:t> par une feuille, technique d’autoradiographie : la moitié d’une feuille verte, est exposée au CO</a:t>
            </a:r>
            <a:r>
              <a:rPr lang="fr-FR" sz="1600" dirty="0"/>
              <a:t>2</a:t>
            </a:r>
            <a:r>
              <a:rPr lang="fr-FR" sz="2400" dirty="0"/>
              <a:t>  dont le carbone est marqué :         (isotope radioactif du carbone) à la lumière pendant 5 minutes. A la fin de l’expérience, on constate que seule la partie de la feuille au contact du</a:t>
            </a:r>
            <a:r>
              <a:rPr lang="fr-FR" sz="2400" dirty="0">
                <a:solidFill>
                  <a:schemeClr val="bg1"/>
                </a:solidFill>
              </a:rPr>
              <a:t> …      </a:t>
            </a:r>
            <a:r>
              <a:rPr lang="fr-FR" sz="2400" dirty="0"/>
              <a:t>et recevant de la lumière présente de substances organiques marquées au           , décelables par autoradiographie (partie noircie) </a:t>
            </a:r>
          </a:p>
          <a:p>
            <a:pPr>
              <a:buFontTx/>
              <a:buChar char="-"/>
              <a:defRPr/>
            </a:pPr>
            <a:endParaRPr lang="fr-FR" sz="2400" dirty="0"/>
          </a:p>
        </p:txBody>
      </p:sp>
      <p:pic>
        <p:nvPicPr>
          <p:cNvPr id="40964" name="Picture 2">
            <a:extLst>
              <a:ext uri="{FF2B5EF4-FFF2-40B4-BE49-F238E27FC236}">
                <a16:creationId xmlns:a16="http://schemas.microsoft.com/office/drawing/2014/main" id="{25FC6ACE-A832-4E91-8CED-854F39AA26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3573463"/>
            <a:ext cx="655320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Rectangle 6">
            <a:extLst>
              <a:ext uri="{FF2B5EF4-FFF2-40B4-BE49-F238E27FC236}">
                <a16:creationId xmlns:a16="http://schemas.microsoft.com/office/drawing/2014/main" id="{F9300162-DF91-4550-A899-2A2DE95A39A3}"/>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Calibri" panose="020F0502020204030204" pitchFamily="34" charset="0"/>
              </a:defRPr>
            </a:lvl1pPr>
            <a:lvl2pPr marL="742950" indent="-285750" eaLnBrk="0" hangingPunct="0">
              <a:defRPr>
                <a:solidFill>
                  <a:schemeClr val="tx1"/>
                </a:solidFill>
                <a:latin typeface="Calibri" panose="020F0502020204030204" pitchFamily="34" charset="0"/>
              </a:defRPr>
            </a:lvl2pPr>
            <a:lvl3pPr marL="1143000" indent="-228600" eaLnBrk="0" hangingPunct="0">
              <a:defRPr>
                <a:solidFill>
                  <a:schemeClr val="tx1"/>
                </a:solidFill>
                <a:latin typeface="Calibri" panose="020F0502020204030204" pitchFamily="34" charset="0"/>
              </a:defRPr>
            </a:lvl3pPr>
            <a:lvl4pPr marL="1600200" indent="-228600" eaLnBrk="0" hangingPunct="0">
              <a:defRPr>
                <a:solidFill>
                  <a:schemeClr val="tx1"/>
                </a:solidFill>
                <a:latin typeface="Calibri" panose="020F0502020204030204" pitchFamily="34" charset="0"/>
              </a:defRPr>
            </a:lvl4pPr>
            <a:lvl5pPr marL="2057400" indent="-228600" eaLnBrk="0" hangingPunct="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fr-FR" altLang="fr-FR"/>
          </a:p>
        </p:txBody>
      </p:sp>
      <p:sp>
        <p:nvSpPr>
          <p:cNvPr id="40966" name="Rectangle 8">
            <a:extLst>
              <a:ext uri="{FF2B5EF4-FFF2-40B4-BE49-F238E27FC236}">
                <a16:creationId xmlns:a16="http://schemas.microsoft.com/office/drawing/2014/main" id="{01334EDA-3EE2-4381-B7A3-06EA5B85F208}"/>
              </a:ext>
            </a:extLst>
          </p:cNvPr>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Calibri" panose="020F0502020204030204" pitchFamily="34" charset="0"/>
              </a:defRPr>
            </a:lvl1pPr>
            <a:lvl2pPr marL="742950" indent="-285750" eaLnBrk="0" hangingPunct="0">
              <a:defRPr>
                <a:solidFill>
                  <a:schemeClr val="tx1"/>
                </a:solidFill>
                <a:latin typeface="Calibri" panose="020F0502020204030204" pitchFamily="34" charset="0"/>
              </a:defRPr>
            </a:lvl2pPr>
            <a:lvl3pPr marL="1143000" indent="-228600" eaLnBrk="0" hangingPunct="0">
              <a:defRPr>
                <a:solidFill>
                  <a:schemeClr val="tx1"/>
                </a:solidFill>
                <a:latin typeface="Calibri" panose="020F0502020204030204" pitchFamily="34" charset="0"/>
              </a:defRPr>
            </a:lvl3pPr>
            <a:lvl4pPr marL="1600200" indent="-228600" eaLnBrk="0" hangingPunct="0">
              <a:defRPr>
                <a:solidFill>
                  <a:schemeClr val="tx1"/>
                </a:solidFill>
                <a:latin typeface="Calibri" panose="020F0502020204030204" pitchFamily="34" charset="0"/>
              </a:defRPr>
            </a:lvl4pPr>
            <a:lvl5pPr marL="2057400" indent="-228600" eaLnBrk="0" hangingPunct="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fr-FR" altLang="fr-FR"/>
          </a:p>
        </p:txBody>
      </p:sp>
      <p:pic>
        <p:nvPicPr>
          <p:cNvPr id="40967" name="Picture 7">
            <a:extLst>
              <a:ext uri="{FF2B5EF4-FFF2-40B4-BE49-F238E27FC236}">
                <a16:creationId xmlns:a16="http://schemas.microsoft.com/office/drawing/2014/main" id="{EBFE6F98-1554-4411-A5DC-E05597DD554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15490" y="1309134"/>
            <a:ext cx="42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8" name="Picture 7">
            <a:extLst>
              <a:ext uri="{FF2B5EF4-FFF2-40B4-BE49-F238E27FC236}">
                <a16:creationId xmlns:a16="http://schemas.microsoft.com/office/drawing/2014/main" id="{81DCB0E4-C677-4EEB-A49A-88EF8EB0A606}"/>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267825" y="1966119"/>
            <a:ext cx="42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9" name="Picture 7">
            <a:extLst>
              <a:ext uri="{FF2B5EF4-FFF2-40B4-BE49-F238E27FC236}">
                <a16:creationId xmlns:a16="http://schemas.microsoft.com/office/drawing/2014/main" id="{D33C7581-127F-48B4-AA57-BEC40A19C266}"/>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83496" y="2623104"/>
            <a:ext cx="428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a:extLst>
              <a:ext uri="{FF2B5EF4-FFF2-40B4-BE49-F238E27FC236}">
                <a16:creationId xmlns:a16="http://schemas.microsoft.com/office/drawing/2014/main" id="{2281DE93-CF31-4023-9AE3-3EBD1248B2DF}"/>
              </a:ext>
            </a:extLst>
          </p:cNvPr>
          <p:cNvSpPr>
            <a:spLocks noGrp="1"/>
          </p:cNvSpPr>
          <p:nvPr>
            <p:ph type="title"/>
          </p:nvPr>
        </p:nvSpPr>
        <p:spPr>
          <a:xfrm>
            <a:off x="1992313" y="0"/>
            <a:ext cx="8229600" cy="692150"/>
          </a:xfrm>
        </p:spPr>
        <p:txBody>
          <a:bodyPr>
            <a:normAutofit fontScale="90000"/>
          </a:bodyPr>
          <a:lstStyle/>
          <a:p>
            <a:pPr algn="ctr"/>
            <a:r>
              <a:rPr lang="fr-FR" altLang="fr-FR" dirty="0">
                <a:solidFill>
                  <a:srgbClr val="FF0000"/>
                </a:solidFill>
              </a:rPr>
              <a:t>Interprétation</a:t>
            </a:r>
          </a:p>
        </p:txBody>
      </p:sp>
      <p:sp>
        <p:nvSpPr>
          <p:cNvPr id="41987" name="Espace réservé du contenu 2">
            <a:extLst>
              <a:ext uri="{FF2B5EF4-FFF2-40B4-BE49-F238E27FC236}">
                <a16:creationId xmlns:a16="http://schemas.microsoft.com/office/drawing/2014/main" id="{8EA0AA67-C89A-4341-A477-225613188CF9}"/>
              </a:ext>
            </a:extLst>
          </p:cNvPr>
          <p:cNvSpPr>
            <a:spLocks noGrp="1"/>
          </p:cNvSpPr>
          <p:nvPr>
            <p:ph idx="1"/>
          </p:nvPr>
        </p:nvSpPr>
        <p:spPr>
          <a:xfrm>
            <a:off x="1970087" y="692150"/>
            <a:ext cx="8229600" cy="5505450"/>
          </a:xfrm>
        </p:spPr>
        <p:txBody>
          <a:bodyPr/>
          <a:lstStyle/>
          <a:p>
            <a:pPr marL="0" indent="0" algn="just">
              <a:buNone/>
            </a:pPr>
            <a:r>
              <a:rPr lang="fr-FR" altLang="fr-FR" sz="3600" dirty="0"/>
              <a:t>	Cette expérience montre bien que la plante verte absorbe du CO</a:t>
            </a:r>
            <a:r>
              <a:rPr lang="fr-FR" altLang="fr-FR" sz="2000" dirty="0"/>
              <a:t>2</a:t>
            </a:r>
            <a:r>
              <a:rPr lang="fr-FR" altLang="fr-FR" sz="3600" dirty="0"/>
              <a:t>  au niveau des feuilles vertes en présence de la lumière.</a:t>
            </a:r>
          </a:p>
          <a:p>
            <a:pPr marL="0" indent="0" algn="just">
              <a:buNone/>
            </a:pPr>
            <a:r>
              <a:rPr lang="fr-FR" altLang="fr-FR" sz="3600" dirty="0"/>
              <a:t>        Cette pénétration du dioxyde de carbone dans la feuille se fait au niveau des </a:t>
            </a:r>
            <a:r>
              <a:rPr lang="fr-FR" altLang="fr-FR" sz="3600" dirty="0">
                <a:solidFill>
                  <a:srgbClr val="FF0000"/>
                </a:solidFill>
              </a:rPr>
              <a:t>stomates</a:t>
            </a:r>
            <a:r>
              <a:rPr lang="fr-FR" altLang="fr-FR" sz="3600" dirty="0"/>
              <a:t> par une diffusion gazeuse entre l’atmosphère et la chambre sous-stomatique. La diffusion se poursuit de cellule à cellule.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a:extLst>
              <a:ext uri="{FF2B5EF4-FFF2-40B4-BE49-F238E27FC236}">
                <a16:creationId xmlns:a16="http://schemas.microsoft.com/office/drawing/2014/main" id="{D7BDFBCF-EB6D-4135-A5EB-9730F198DE4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5188" y="404814"/>
            <a:ext cx="7993062" cy="6048375"/>
          </a:xfr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5</TotalTime>
  <Words>178</Words>
  <Application>Microsoft Office PowerPoint</Application>
  <PresentationFormat>Widescreen</PresentationFormat>
  <Paragraphs>13</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Calibri Light</vt:lpstr>
      <vt:lpstr>Office Theme</vt:lpstr>
      <vt:lpstr>Document</vt:lpstr>
      <vt:lpstr>   L’ORIGINE  DU CARBONE DE LA MATIERE VIVANTE   </vt:lpstr>
      <vt:lpstr>Expériences</vt:lpstr>
      <vt:lpstr>L’absorption de CO2</vt:lpstr>
      <vt:lpstr>Interprétation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L’ORIGINE  DU CARBONE DE LA MATIERE VIVANTE</dc:title>
  <dc:creator>Fetra</dc:creator>
  <cp:lastModifiedBy>Fetra</cp:lastModifiedBy>
  <cp:revision>2</cp:revision>
  <dcterms:created xsi:type="dcterms:W3CDTF">2020-07-21T14:18:58Z</dcterms:created>
  <dcterms:modified xsi:type="dcterms:W3CDTF">2020-07-23T15:02:51Z</dcterms:modified>
</cp:coreProperties>
</file>