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4" r:id="rId2"/>
    <p:sldId id="286" r:id="rId3"/>
    <p:sldId id="285" r:id="rId4"/>
    <p:sldId id="287" r:id="rId5"/>
    <p:sldId id="288" r:id="rId6"/>
    <p:sldId id="289" r:id="rId7"/>
    <p:sldId id="290" r:id="rId8"/>
    <p:sldId id="29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2F26F-4D1A-4696-850D-2B1C8BBFEF76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1FD5F-05A8-4AE7-B96B-74062B1CBC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290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>
            <a:extLst>
              <a:ext uri="{FF2B5EF4-FFF2-40B4-BE49-F238E27FC236}">
                <a16:creationId xmlns:a16="http://schemas.microsoft.com/office/drawing/2014/main" id="{687B9A7F-6C04-4267-911C-914C89B056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Espace réservé des commentaires 2">
            <a:extLst>
              <a:ext uri="{FF2B5EF4-FFF2-40B4-BE49-F238E27FC236}">
                <a16:creationId xmlns:a16="http://schemas.microsoft.com/office/drawing/2014/main" id="{8FC70B3E-0731-4508-ABCF-2A065C0526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5060" name="Espace réservé du numéro de diapositive 3">
            <a:extLst>
              <a:ext uri="{FF2B5EF4-FFF2-40B4-BE49-F238E27FC236}">
                <a16:creationId xmlns:a16="http://schemas.microsoft.com/office/drawing/2014/main" id="{058C852F-6985-41C1-9EE0-96BD4C057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CEF031CD-AC05-44DA-BAB0-B5426ED78B37}" type="slidenum">
              <a:rPr lang="fr-FR" altLang="fr-FR"/>
              <a:pPr eaLnBrk="1" hangingPunct="1"/>
              <a:t>8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0C753-0891-472C-A205-D0D8DE3B8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72E88-B236-4008-A571-9EEDBBAC4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41BEC-6BD6-43CF-889D-1F031ABA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40B50-DAC7-4586-83AE-3DA7AB09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7CF57-13B1-4709-878F-C03284630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36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C788-2676-4589-AEFB-91E18380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B0D12-D859-41EB-B3A8-238AE9A3A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CAA55-A3B4-4094-A43C-5437C8E7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05D88-A8AF-4CAF-9569-517777421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13479-62AA-455B-A9FA-7151BB4F0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77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8D702D-62E8-4528-984E-5EBC64C9D1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99418-CE05-4338-9EAD-D97388233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C1343-2D4B-4487-864E-B87A0854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DA902-47DE-41D8-A649-FC2EC3EF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1872E-74D8-42FD-BC6F-83031EBC7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56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7C68E-BB8B-4DDF-A9AE-56C344B7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6B35D-2AC5-48FD-8E08-D1B93CF2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31176-A91E-4797-8F1C-153524F92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1D8D8-5B6A-4EDD-ADE7-FE50FAD1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39A31-9FFC-4713-A036-34E912943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72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109C-8D9A-43C4-AF76-F5657F06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2AF9D-DC02-497C-A1E1-29FD862D6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EA81-73E5-481A-BE54-A98AE4D84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27D23-6BDA-4961-86D2-2944D1034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47072-F19C-4CB8-B979-D41E8CC0E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6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918B-5463-44C4-A6B3-22BF00189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11291-E378-418C-A1EA-E113026F2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1C554-D4EB-495B-B431-59311D495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48037-766A-4EA9-AD34-440330C4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A0AE1-8AAC-4A0A-B7BC-FE3BBB3D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26757-8EEB-49EB-A91F-659ECEF2F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7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8894-765C-449E-8E4F-DB93FAE7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C2F19-5651-497D-A462-D414EF873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8883F-2734-4B90-B4D1-957894010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AB413-F561-4C07-A442-1FBD56E56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BB817C-A68F-4686-94DA-194FA6641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8E4F8D-B76B-4CE6-AFEC-BA123CBC0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CDC15A-42B2-4D78-8CBB-F8A810F3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8A4D81-E520-4EDF-80AF-9C351141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41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852F-1B86-49F1-8FC3-FD3491DC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EBC399-E8D1-4871-B21E-6C6F51458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C55418-C893-4DA7-A8C0-744CCD50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CF4AB-4EF0-4102-8422-C6731922C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401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24DF14-F4E4-4FF2-AA52-1EC4F71CF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23BA8-31D1-4DE8-85C6-45B3CD4B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22CE7-D9CC-4185-9DC4-67DFE5F6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56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D5B45-7C35-47C5-B043-ED5418631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56C9-25DC-44A0-ADF7-9C982E603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B89FA-0863-4C34-B10A-387F71C72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9C512-C518-4105-B008-8E39E9DA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BFE83-1446-48BF-A975-65627B6B3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A1772-D6A3-4D72-8A33-B5635B9B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44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A6458-E108-4B6D-8995-9BCAEC27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46D80-9330-4582-BF56-11DE0AEEC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C29F7-9F2D-46E2-8701-686346447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072AE-1B0A-4E63-9538-E20CAADE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D3C4C-BE0E-4BAA-B796-B854F8414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3E643-7BC8-4162-8400-5B7A5016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38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576C45-FB5B-4EF7-8A1D-9749BB341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C13A3-64A5-468D-A0E1-0D4227B92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43AD0-4BE1-434E-B91E-2772E6F76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0A68F-0FC2-4554-A843-397D85F6EAE7}" type="datetimeFigureOut">
              <a:rPr lang="fr-FR" smtClean="0"/>
              <a:t>21/07/2020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C42BE-9554-44FC-9643-40FF3C07BF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31D40-5D54-4AB1-9DC2-8F60E4037F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04D13-7A95-4836-B9EB-DA1564D957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8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>
            <a:extLst>
              <a:ext uri="{FF2B5EF4-FFF2-40B4-BE49-F238E27FC236}">
                <a16:creationId xmlns:a16="http://schemas.microsoft.com/office/drawing/2014/main" id="{A5D5EF33-F8D9-4D8F-A16D-CCC69291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6" y="152168"/>
            <a:ext cx="8229600" cy="954088"/>
          </a:xfrm>
        </p:spPr>
        <p:txBody>
          <a:bodyPr>
            <a:normAutofit fontScale="90000"/>
          </a:bodyPr>
          <a:lstStyle/>
          <a:p>
            <a:pPr algn="ctr"/>
            <a:r>
              <a:rPr lang="fr-FR" altLang="fr-FR" dirty="0">
                <a:solidFill>
                  <a:srgbClr val="0070C0"/>
                </a:solidFill>
              </a:rPr>
              <a:t>DEVENIR DE L’EAU ET DES IONS</a:t>
            </a:r>
            <a:br>
              <a:rPr lang="fr-FR" altLang="fr-FR" dirty="0"/>
            </a:br>
            <a:endParaRPr lang="fr-FR" altLang="fr-FR" dirty="0"/>
          </a:p>
        </p:txBody>
      </p:sp>
      <p:pic>
        <p:nvPicPr>
          <p:cNvPr id="31747" name="Picture 6">
            <a:extLst>
              <a:ext uri="{FF2B5EF4-FFF2-40B4-BE49-F238E27FC236}">
                <a16:creationId xmlns:a16="http://schemas.microsoft.com/office/drawing/2014/main" id="{276B95CA-1CE8-493C-90C6-82E83E99F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595" y="1035282"/>
            <a:ext cx="10398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Espace réservé du contenu 2">
            <a:extLst>
              <a:ext uri="{FF2B5EF4-FFF2-40B4-BE49-F238E27FC236}">
                <a16:creationId xmlns:a16="http://schemas.microsoft.com/office/drawing/2014/main" id="{B2BA56FB-A12F-4F6B-A0D2-B70A7C645CBC}"/>
              </a:ext>
            </a:extLst>
          </p:cNvPr>
          <p:cNvSpPr txBox="1">
            <a:spLocks/>
          </p:cNvSpPr>
          <p:nvPr/>
        </p:nvSpPr>
        <p:spPr bwMode="auto">
          <a:xfrm>
            <a:off x="1597024" y="887645"/>
            <a:ext cx="8675688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4000" dirty="0">
                <a:solidFill>
                  <a:srgbClr val="FF0000"/>
                </a:solidFill>
              </a:rPr>
              <a:t>EAU + SELS MINERAUX           SEVE BRUTE</a:t>
            </a:r>
          </a:p>
        </p:txBody>
      </p:sp>
      <p:pic>
        <p:nvPicPr>
          <p:cNvPr id="31749" name="Picture 9">
            <a:extLst>
              <a:ext uri="{FF2B5EF4-FFF2-40B4-BE49-F238E27FC236}">
                <a16:creationId xmlns:a16="http://schemas.microsoft.com/office/drawing/2014/main" id="{91AAB77D-77C6-41D2-B2A2-89BFAAFBDF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05819" y="1522644"/>
            <a:ext cx="8293100" cy="482441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contenu 2">
            <a:extLst>
              <a:ext uri="{FF2B5EF4-FFF2-40B4-BE49-F238E27FC236}">
                <a16:creationId xmlns:a16="http://schemas.microsoft.com/office/drawing/2014/main" id="{A586A604-074E-4299-8083-C2831683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199" y="929722"/>
            <a:ext cx="8753061" cy="466269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altLang="fr-FR" sz="4000" dirty="0"/>
              <a:t>Une coupe transversale, effectuée au niveau de la zone pilifère d’une jeune racine, montre l’existence de deux zones concentriques nettement distinctes : </a:t>
            </a:r>
          </a:p>
          <a:p>
            <a:pPr marL="0" indent="0" algn="just">
              <a:buNone/>
            </a:pPr>
            <a:r>
              <a:rPr lang="fr-FR" altLang="fr-FR" sz="4000" dirty="0"/>
              <a:t>- </a:t>
            </a:r>
            <a:r>
              <a:rPr lang="fr-FR" altLang="fr-FR" sz="4000" dirty="0">
                <a:solidFill>
                  <a:srgbClr val="FF0000"/>
                </a:solidFill>
              </a:rPr>
              <a:t>écorce ou cortex </a:t>
            </a:r>
          </a:p>
          <a:p>
            <a:pPr marL="0" indent="0" algn="just">
              <a:buNone/>
            </a:pPr>
            <a:r>
              <a:rPr lang="fr-FR" altLang="fr-FR" sz="4000" dirty="0"/>
              <a:t>- </a:t>
            </a:r>
            <a:r>
              <a:rPr lang="fr-FR" altLang="fr-FR" sz="4000" dirty="0">
                <a:solidFill>
                  <a:srgbClr val="FF0000"/>
                </a:solidFill>
              </a:rPr>
              <a:t>cylindre central ou endoderme  </a:t>
            </a:r>
            <a:r>
              <a:rPr lang="fr-FR" altLang="fr-FR" sz="4000" dirty="0"/>
              <a:t>où se trouvent les </a:t>
            </a:r>
            <a:r>
              <a:rPr lang="fr-FR" altLang="fr-FR" sz="4000" b="1" dirty="0">
                <a:solidFill>
                  <a:srgbClr val="00B050"/>
                </a:solidFill>
              </a:rPr>
              <a:t>xylèmes</a:t>
            </a:r>
            <a:r>
              <a:rPr lang="fr-FR" altLang="fr-FR" sz="4000" dirty="0">
                <a:solidFill>
                  <a:srgbClr val="00B050"/>
                </a:solidFill>
              </a:rPr>
              <a:t> </a:t>
            </a:r>
            <a:r>
              <a:rPr lang="fr-FR" altLang="fr-FR" sz="4000" dirty="0"/>
              <a:t>conducteurs de la </a:t>
            </a:r>
            <a:r>
              <a:rPr lang="fr-FR" altLang="fr-FR" sz="4000" b="1" dirty="0">
                <a:solidFill>
                  <a:srgbClr val="00B050"/>
                </a:solidFill>
              </a:rPr>
              <a:t>sève brute</a:t>
            </a:r>
            <a:r>
              <a:rPr lang="fr-FR" altLang="fr-FR" sz="4000" dirty="0"/>
              <a:t>. </a:t>
            </a:r>
          </a:p>
          <a:p>
            <a:pPr marL="0" indent="0">
              <a:buNone/>
            </a:pPr>
            <a:r>
              <a:rPr lang="fr-FR" altLang="fr-FR" sz="4000" dirty="0"/>
              <a:t> </a:t>
            </a:r>
          </a:p>
          <a:p>
            <a:pPr marL="0" indent="0">
              <a:buNone/>
            </a:pPr>
            <a:r>
              <a:rPr lang="fr-FR" altLang="fr-FR" sz="40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>
            <a:extLst>
              <a:ext uri="{FF2B5EF4-FFF2-40B4-BE49-F238E27FC236}">
                <a16:creationId xmlns:a16="http://schemas.microsoft.com/office/drawing/2014/main" id="{8D5CFA2E-5E16-4A00-812A-52405FBD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314326"/>
            <a:ext cx="8229600" cy="1114425"/>
          </a:xfrm>
        </p:spPr>
        <p:txBody>
          <a:bodyPr>
            <a:normAutofit fontScale="90000"/>
          </a:bodyPr>
          <a:lstStyle/>
          <a:p>
            <a:pPr algn="ctr"/>
            <a:r>
              <a:rPr lang="fr-FR" altLang="fr-FR" b="1" dirty="0">
                <a:solidFill>
                  <a:srgbClr val="0070C0"/>
                </a:solidFill>
              </a:rPr>
              <a:t>CIRCULATION DE LA SEVE</a:t>
            </a:r>
            <a:br>
              <a:rPr lang="fr-FR" altLang="fr-FR" b="1" dirty="0">
                <a:solidFill>
                  <a:srgbClr val="0070C0"/>
                </a:solidFill>
              </a:rPr>
            </a:br>
            <a:r>
              <a:rPr lang="fr-FR" altLang="fr-FR" dirty="0">
                <a:solidFill>
                  <a:srgbClr val="FF0000"/>
                </a:solidFill>
              </a:rPr>
              <a:t>Le transit horizontal</a:t>
            </a:r>
          </a:p>
        </p:txBody>
      </p:sp>
      <p:pic>
        <p:nvPicPr>
          <p:cNvPr id="33795" name="Picture 2">
            <a:extLst>
              <a:ext uri="{FF2B5EF4-FFF2-40B4-BE49-F238E27FC236}">
                <a16:creationId xmlns:a16="http://schemas.microsoft.com/office/drawing/2014/main" id="{5084E6AE-C1F0-45AD-B342-069172758D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1188" y="1714501"/>
            <a:ext cx="8280400" cy="4899025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>
            <a:extLst>
              <a:ext uri="{FF2B5EF4-FFF2-40B4-BE49-F238E27FC236}">
                <a16:creationId xmlns:a16="http://schemas.microsoft.com/office/drawing/2014/main" id="{A012B3F7-5EAE-428B-8E42-517882CF0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0"/>
            <a:ext cx="8229600" cy="692150"/>
          </a:xfrm>
        </p:spPr>
        <p:txBody>
          <a:bodyPr>
            <a:normAutofit fontScale="90000"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</a:rPr>
              <a:t>Le transit vertical</a:t>
            </a:r>
          </a:p>
        </p:txBody>
      </p:sp>
      <p:pic>
        <p:nvPicPr>
          <p:cNvPr id="34819" name="Picture 2">
            <a:extLst>
              <a:ext uri="{FF2B5EF4-FFF2-40B4-BE49-F238E27FC236}">
                <a16:creationId xmlns:a16="http://schemas.microsoft.com/office/drawing/2014/main" id="{EEE40E23-BC8B-411C-BC38-8EABDE2B2F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41488" y="3849689"/>
            <a:ext cx="8602662" cy="2879725"/>
          </a:xfrm>
          <a:noFill/>
        </p:spPr>
      </p:pic>
      <p:pic>
        <p:nvPicPr>
          <p:cNvPr id="34820" name="Picture 3">
            <a:extLst>
              <a:ext uri="{FF2B5EF4-FFF2-40B4-BE49-F238E27FC236}">
                <a16:creationId xmlns:a16="http://schemas.microsoft.com/office/drawing/2014/main" id="{E8F867D4-E7D3-4998-8D9A-13B0B3001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807" y="686595"/>
            <a:ext cx="4138612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>
            <a:extLst>
              <a:ext uri="{FF2B5EF4-FFF2-40B4-BE49-F238E27FC236}">
                <a16:creationId xmlns:a16="http://schemas.microsoft.com/office/drawing/2014/main" id="{025C05A8-D9F5-48F8-A9B6-C8011DFF2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333375"/>
            <a:ext cx="46799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>
            <a:extLst>
              <a:ext uri="{FF2B5EF4-FFF2-40B4-BE49-F238E27FC236}">
                <a16:creationId xmlns:a16="http://schemas.microsoft.com/office/drawing/2014/main" id="{1B59E816-76DB-493A-BD18-5FD3C631C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33375"/>
            <a:ext cx="374491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>
            <a:extLst>
              <a:ext uri="{FF2B5EF4-FFF2-40B4-BE49-F238E27FC236}">
                <a16:creationId xmlns:a16="http://schemas.microsoft.com/office/drawing/2014/main" id="{9B03520C-B88A-4150-917D-14D7AF6FA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50" y="3573464"/>
            <a:ext cx="5473700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165FF219-5A9A-43F1-86E9-81C697F9E9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9" y="620714"/>
            <a:ext cx="8353425" cy="5761037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contenu 2">
            <a:extLst>
              <a:ext uri="{FF2B5EF4-FFF2-40B4-BE49-F238E27FC236}">
                <a16:creationId xmlns:a16="http://schemas.microsoft.com/office/drawing/2014/main" id="{C3E9E040-52F8-4EC0-B7D2-13A0F0DEA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774" y="518905"/>
            <a:ext cx="9614452" cy="4675947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fr-FR" sz="7200" dirty="0">
                <a:solidFill>
                  <a:srgbClr val="FF0000"/>
                </a:solidFill>
              </a:rPr>
              <a:t>La poussée racinaire </a:t>
            </a:r>
            <a:r>
              <a:rPr lang="fr-FR" sz="7200" dirty="0"/>
              <a:t>et </a:t>
            </a:r>
            <a:r>
              <a:rPr lang="fr-FR" sz="7200" dirty="0">
                <a:solidFill>
                  <a:srgbClr val="FF0000"/>
                </a:solidFill>
              </a:rPr>
              <a:t>l’ aspiration foliaire</a:t>
            </a:r>
            <a:r>
              <a:rPr lang="fr-FR" sz="7200" dirty="0"/>
              <a:t> </a:t>
            </a:r>
            <a:r>
              <a:rPr lang="fr-FR" sz="7200" dirty="0">
                <a:solidFill>
                  <a:schemeClr val="accent1">
                    <a:lumMod val="75000"/>
                  </a:schemeClr>
                </a:solidFill>
              </a:rPr>
              <a:t>régulent le flux hydrique de la plante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>
            <a:extLst>
              <a:ext uri="{FF2B5EF4-FFF2-40B4-BE49-F238E27FC236}">
                <a16:creationId xmlns:a16="http://schemas.microsoft.com/office/drawing/2014/main" id="{77133DE9-6A9D-4FA1-B55C-2A66C6C11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0"/>
            <a:ext cx="8229600" cy="692150"/>
          </a:xfrm>
        </p:spPr>
        <p:txBody>
          <a:bodyPr/>
          <a:lstStyle/>
          <a:p>
            <a:pPr algn="ctr"/>
            <a:r>
              <a:rPr lang="fr-FR" altLang="fr-FR" sz="3200" dirty="0">
                <a:solidFill>
                  <a:srgbClr val="FF0000"/>
                </a:solidFill>
              </a:rPr>
              <a:t>La circulation des sèves</a:t>
            </a:r>
          </a:p>
        </p:txBody>
      </p:sp>
      <p:pic>
        <p:nvPicPr>
          <p:cNvPr id="38915" name="Picture 2">
            <a:extLst>
              <a:ext uri="{FF2B5EF4-FFF2-40B4-BE49-F238E27FC236}">
                <a16:creationId xmlns:a16="http://schemas.microsoft.com/office/drawing/2014/main" id="{D7DE1FDB-E0AB-4A65-BD36-D18760FEE0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070" y="692150"/>
            <a:ext cx="5219700" cy="5832475"/>
          </a:xfrm>
          <a:noFill/>
        </p:spPr>
      </p:pic>
      <p:sp>
        <p:nvSpPr>
          <p:cNvPr id="38916" name="Rectangle 3">
            <a:extLst>
              <a:ext uri="{FF2B5EF4-FFF2-40B4-BE49-F238E27FC236}">
                <a16:creationId xmlns:a16="http://schemas.microsoft.com/office/drawing/2014/main" id="{B9178401-E875-4A09-A89C-2D8DFC35E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1770" y="692150"/>
            <a:ext cx="6757952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fr-FR" altLang="fr-FR" sz="3200" dirty="0"/>
              <a:t>La </a:t>
            </a:r>
            <a:r>
              <a:rPr lang="fr-FR" altLang="fr-FR" sz="3200" dirty="0">
                <a:solidFill>
                  <a:srgbClr val="FF0000"/>
                </a:solidFill>
              </a:rPr>
              <a:t>sève  brute </a:t>
            </a:r>
            <a:r>
              <a:rPr lang="fr-FR" altLang="fr-FR" sz="3200" dirty="0"/>
              <a:t>gagne principalement la </a:t>
            </a:r>
            <a:r>
              <a:rPr lang="fr-FR" altLang="fr-FR" sz="3200" dirty="0">
                <a:solidFill>
                  <a:srgbClr val="FF0000"/>
                </a:solidFill>
              </a:rPr>
              <a:t>circulation ascendante </a:t>
            </a:r>
            <a:r>
              <a:rPr lang="fr-FR" altLang="fr-FR" sz="3200" dirty="0"/>
              <a:t>dans le </a:t>
            </a:r>
            <a:r>
              <a:rPr lang="fr-FR" altLang="fr-FR" sz="3200" dirty="0">
                <a:solidFill>
                  <a:srgbClr val="FF0000"/>
                </a:solidFill>
              </a:rPr>
              <a:t>xylème </a:t>
            </a:r>
            <a:r>
              <a:rPr lang="fr-FR" altLang="fr-FR" sz="3200" dirty="0"/>
              <a:t>; par le phénomène de </a:t>
            </a:r>
            <a:r>
              <a:rPr lang="fr-FR" altLang="fr-FR" sz="3200" b="1" dirty="0">
                <a:solidFill>
                  <a:srgbClr val="00B050"/>
                </a:solidFill>
              </a:rPr>
              <a:t>photosynthèse</a:t>
            </a:r>
            <a:r>
              <a:rPr lang="fr-FR" altLang="fr-FR" sz="3200" dirty="0">
                <a:solidFill>
                  <a:srgbClr val="00B050"/>
                </a:solidFill>
              </a:rPr>
              <a:t>,  </a:t>
            </a:r>
            <a:r>
              <a:rPr lang="fr-FR" altLang="fr-FR" sz="3200" dirty="0"/>
              <a:t>à  partir de l’eau, les ions et le CO2 absorbés, les feuilles vertes fabriquent des substances organiques  qui vont former  avec l’eau  la sève élaborée. La </a:t>
            </a:r>
            <a:r>
              <a:rPr lang="fr-FR" altLang="fr-FR" sz="3200" dirty="0">
                <a:solidFill>
                  <a:srgbClr val="0070C0"/>
                </a:solidFill>
              </a:rPr>
              <a:t>sève élaborée </a:t>
            </a:r>
            <a:r>
              <a:rPr lang="fr-FR" altLang="fr-FR" sz="3200" dirty="0"/>
              <a:t>suit la </a:t>
            </a:r>
            <a:r>
              <a:rPr lang="fr-FR" altLang="fr-FR" sz="3200" dirty="0">
                <a:solidFill>
                  <a:srgbClr val="0070C0"/>
                </a:solidFill>
              </a:rPr>
              <a:t>circulation descendante </a:t>
            </a:r>
            <a:r>
              <a:rPr lang="fr-FR" altLang="fr-FR" sz="3200" dirty="0"/>
              <a:t>dans l’organisme végétal via un tissu conducteur, le </a:t>
            </a:r>
            <a:r>
              <a:rPr lang="fr-FR" altLang="fr-FR" sz="3200" dirty="0">
                <a:solidFill>
                  <a:srgbClr val="0070C0"/>
                </a:solidFill>
              </a:rPr>
              <a:t>phloème </a:t>
            </a:r>
          </a:p>
          <a:p>
            <a:pPr algn="just" eaLnBrk="1" hangingPunct="1"/>
            <a:r>
              <a:rPr lang="fr-FR" altLang="fr-FR" sz="32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150</Words>
  <Application>Microsoft Office PowerPoint</Application>
  <PresentationFormat>Widescreen</PresentationFormat>
  <Paragraphs>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DEVENIR DE L’EAU ET DES IONS </vt:lpstr>
      <vt:lpstr>PowerPoint Presentation</vt:lpstr>
      <vt:lpstr>CIRCULATION DE LA SEVE Le transit horizontal</vt:lpstr>
      <vt:lpstr>Le transit vertical</vt:lpstr>
      <vt:lpstr>PowerPoint Presentation</vt:lpstr>
      <vt:lpstr>PowerPoint Presentation</vt:lpstr>
      <vt:lpstr>PowerPoint Presentation</vt:lpstr>
      <vt:lpstr>La circulation des sèves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DEVENIR DE L’EAU ET DES IONS </dc:title>
  <dc:creator>Fetra</dc:creator>
  <cp:lastModifiedBy>Fetra</cp:lastModifiedBy>
  <cp:revision>1</cp:revision>
  <dcterms:created xsi:type="dcterms:W3CDTF">2020-07-21T14:24:54Z</dcterms:created>
  <dcterms:modified xsi:type="dcterms:W3CDTF">2020-07-21T14:28:05Z</dcterms:modified>
</cp:coreProperties>
</file>