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9" r:id="rId4"/>
    <p:sldId id="270" r:id="rId5"/>
    <p:sldId id="271" r:id="rId6"/>
    <p:sldId id="272" r:id="rId7"/>
    <p:sldId id="273" r:id="rId8"/>
    <p:sldId id="274" r:id="rId9"/>
    <p:sldId id="275" r:id="rId10"/>
    <p:sldId id="276" r:id="rId11"/>
    <p:sldId id="259" r:id="rId12"/>
    <p:sldId id="260" r:id="rId13"/>
    <p:sldId id="267" r:id="rId14"/>
    <p:sldId id="268" r:id="rId15"/>
    <p:sldId id="27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6019D71C-66DD-4CA6-A69C-DDD70594D02D}" type="datetimeFigureOut">
              <a:rPr lang="en-US" smtClean="0"/>
              <a:pPr/>
              <a:t>5/21/2023</a:t>
            </a:fld>
            <a:endParaRPr lang="en-US"/>
          </a:p>
        </p:txBody>
      </p:sp>
      <p:sp>
        <p:nvSpPr>
          <p:cNvPr id="19" name="Espace réservé du pied de page 18"/>
          <p:cNvSpPr>
            <a:spLocks noGrp="1"/>
          </p:cNvSpPr>
          <p:nvPr>
            <p:ph type="ftr" sz="quarter" idx="11"/>
          </p:nvPr>
        </p:nvSpPr>
        <p:spPr/>
        <p:txBody>
          <a:bodyPr/>
          <a:lstStyle/>
          <a:p>
            <a:endParaRPr lang="en-US"/>
          </a:p>
        </p:txBody>
      </p:sp>
      <p:sp>
        <p:nvSpPr>
          <p:cNvPr id="27" name="Espace réservé du numéro de diapositive 26"/>
          <p:cNvSpPr>
            <a:spLocks noGrp="1"/>
          </p:cNvSpPr>
          <p:nvPr>
            <p:ph type="sldNum" sz="quarter" idx="12"/>
          </p:nvPr>
        </p:nvSpPr>
        <p:spPr/>
        <p:txBody>
          <a:bodyPr/>
          <a:lstStyle/>
          <a:p>
            <a:fld id="{947AF082-8A25-463E-AF97-CC11E78F49BF}"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019D71C-66DD-4CA6-A69C-DDD70594D02D}" type="datetimeFigureOut">
              <a:rPr lang="en-US" smtClean="0"/>
              <a:pPr/>
              <a:t>5/21/2023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947AF082-8A25-463E-AF97-CC11E78F49BF}"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019D71C-66DD-4CA6-A69C-DDD70594D02D}" type="datetimeFigureOut">
              <a:rPr lang="en-US" smtClean="0"/>
              <a:pPr/>
              <a:t>5/21/2023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947AF082-8A25-463E-AF97-CC11E78F49BF}"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019D71C-66DD-4CA6-A69C-DDD70594D02D}" type="datetimeFigureOut">
              <a:rPr lang="en-US" smtClean="0"/>
              <a:pPr/>
              <a:t>5/21/2023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947AF082-8A25-463E-AF97-CC11E78F49BF}"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6019D71C-66DD-4CA6-A69C-DDD70594D02D}" type="datetimeFigureOut">
              <a:rPr lang="en-US" smtClean="0"/>
              <a:pPr/>
              <a:t>5/21/2023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947AF082-8A25-463E-AF97-CC11E78F49BF}"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019D71C-66DD-4CA6-A69C-DDD70594D02D}" type="datetimeFigureOut">
              <a:rPr lang="en-US" smtClean="0"/>
              <a:pPr/>
              <a:t>5/21/2023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947AF082-8A25-463E-AF97-CC11E78F49BF}"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6019D71C-66DD-4CA6-A69C-DDD70594D02D}" type="datetimeFigureOut">
              <a:rPr lang="en-US" smtClean="0"/>
              <a:pPr/>
              <a:t>5/21/2023</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947AF082-8A25-463E-AF97-CC11E78F49BF}"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6019D71C-66DD-4CA6-A69C-DDD70594D02D}" type="datetimeFigureOut">
              <a:rPr lang="en-US" smtClean="0"/>
              <a:pPr/>
              <a:t>5/21/2023</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947AF082-8A25-463E-AF97-CC11E78F49BF}"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019D71C-66DD-4CA6-A69C-DDD70594D02D}" type="datetimeFigureOut">
              <a:rPr lang="en-US" smtClean="0"/>
              <a:pPr/>
              <a:t>5/21/2023</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947AF082-8A25-463E-AF97-CC11E78F49BF}"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019D71C-66DD-4CA6-A69C-DDD70594D02D}" type="datetimeFigureOut">
              <a:rPr lang="en-US" smtClean="0"/>
              <a:pPr/>
              <a:t>5/21/2023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947AF082-8A25-463E-AF97-CC11E78F49BF}"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6019D71C-66DD-4CA6-A69C-DDD70594D02D}" type="datetimeFigureOut">
              <a:rPr lang="en-US" smtClean="0"/>
              <a:pPr/>
              <a:t>5/21/2023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a:xfrm>
            <a:off x="8077200" y="6356350"/>
            <a:ext cx="609600" cy="365125"/>
          </a:xfrm>
        </p:spPr>
        <p:txBody>
          <a:bodyPr/>
          <a:lstStyle/>
          <a:p>
            <a:fld id="{947AF082-8A25-463E-AF97-CC11E78F49BF}" type="slidenum">
              <a:rPr lang="en-US" smtClean="0"/>
              <a:pPr/>
              <a:t>‹N°›</a:t>
            </a:fld>
            <a:endParaRPr lang="en-US"/>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019D71C-66DD-4CA6-A69C-DDD70594D02D}" type="datetimeFigureOut">
              <a:rPr lang="en-US" smtClean="0"/>
              <a:pPr/>
              <a:t>5/21/2023</a:t>
            </a:fld>
            <a:endParaRPr lang="en-US"/>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47AF082-8A25-463E-AF97-CC11E78F49BF}" type="slidenum">
              <a:rPr lang="en-US" smtClean="0"/>
              <a:pPr/>
              <a:t>‹N°›</a:t>
            </a:fld>
            <a:endParaRPr lang="en-US"/>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642919"/>
            <a:ext cx="7772400" cy="1214446"/>
          </a:xfrm>
        </p:spPr>
        <p:txBody>
          <a:bodyPr>
            <a:noAutofit/>
          </a:bodyPr>
          <a:lstStyle/>
          <a:p>
            <a:r>
              <a:rPr lang="en-US" sz="4000" b="1" dirty="0" smtClean="0">
                <a:solidFill>
                  <a:schemeClr val="tx2"/>
                </a:solidFill>
                <a:latin typeface="Arial" pitchFamily="34" charset="0"/>
                <a:cs typeface="Arial" pitchFamily="34" charset="0"/>
              </a:rPr>
              <a:t>Constituants et formulation d’un médicament</a:t>
            </a:r>
            <a:endParaRPr lang="en-US" sz="4000" b="1" dirty="0">
              <a:solidFill>
                <a:schemeClr val="tx2"/>
              </a:solidFill>
              <a:latin typeface="Arial" pitchFamily="34" charset="0"/>
              <a:cs typeface="Arial" pitchFamily="34" charset="0"/>
            </a:endParaRPr>
          </a:p>
        </p:txBody>
      </p:sp>
      <p:sp>
        <p:nvSpPr>
          <p:cNvPr id="3" name="Sous-titre 2"/>
          <p:cNvSpPr>
            <a:spLocks noGrp="1"/>
          </p:cNvSpPr>
          <p:nvPr>
            <p:ph type="subTitle" idx="1"/>
          </p:nvPr>
        </p:nvSpPr>
        <p:spPr>
          <a:xfrm>
            <a:off x="785786" y="2214554"/>
            <a:ext cx="6500858" cy="642942"/>
          </a:xfrm>
        </p:spPr>
        <p:txBody>
          <a:bodyPr>
            <a:normAutofit/>
          </a:bodyPr>
          <a:lstStyle/>
          <a:p>
            <a:pPr algn="l"/>
            <a:r>
              <a:rPr lang="en-US" sz="3600" b="1" i="1" dirty="0" smtClean="0">
                <a:solidFill>
                  <a:schemeClr val="accent6">
                    <a:lumMod val="50000"/>
                  </a:schemeClr>
                </a:solidFill>
                <a:latin typeface="Arial" pitchFamily="34" charset="0"/>
                <a:cs typeface="Arial" pitchFamily="34" charset="0"/>
              </a:rPr>
              <a:t>Un médicament c’est quoi?</a:t>
            </a:r>
            <a:endParaRPr lang="en-US" sz="3600" b="1" i="1" dirty="0">
              <a:solidFill>
                <a:schemeClr val="accent6">
                  <a:lumMod val="50000"/>
                </a:schemeClr>
              </a:solidFill>
              <a:latin typeface="Arial" pitchFamily="34" charset="0"/>
              <a:cs typeface="Arial" pitchFamily="34" charset="0"/>
            </a:endParaRPr>
          </a:p>
        </p:txBody>
      </p:sp>
      <p:sp>
        <p:nvSpPr>
          <p:cNvPr id="4" name="ZoneTexte 3"/>
          <p:cNvSpPr txBox="1"/>
          <p:nvPr/>
        </p:nvSpPr>
        <p:spPr>
          <a:xfrm>
            <a:off x="857224" y="3357562"/>
            <a:ext cx="7572428" cy="2554545"/>
          </a:xfrm>
          <a:prstGeom prst="rect">
            <a:avLst/>
          </a:prstGeom>
          <a:noFill/>
        </p:spPr>
        <p:txBody>
          <a:bodyPr wrap="square" rtlCol="0">
            <a:spAutoFit/>
          </a:bodyPr>
          <a:lstStyle/>
          <a:p>
            <a:pPr algn="just"/>
            <a:r>
              <a:rPr lang="fr-FR" sz="3200" b="1" i="1" dirty="0">
                <a:latin typeface="Arial" pitchFamily="34" charset="0"/>
                <a:cs typeface="Arial" pitchFamily="34" charset="0"/>
              </a:rPr>
              <a:t>Toute substance ou composition présentée comme possédant des propriétés curatives ou préventives à l’égard des maladies humaines ou animales</a:t>
            </a:r>
            <a:endParaRPr lang="en-US" sz="3200" b="1" dirty="0">
              <a:latin typeface="Arial" pitchFamily="34" charset="0"/>
              <a:cs typeface="Arial"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20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20" dur="2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571472" y="642918"/>
            <a:ext cx="8072494" cy="1077218"/>
          </a:xfrm>
          <a:prstGeom prst="rect">
            <a:avLst/>
          </a:prstGeom>
          <a:noFill/>
        </p:spPr>
        <p:txBody>
          <a:bodyPr wrap="square" rtlCol="0">
            <a:spAutoFit/>
          </a:bodyPr>
          <a:lstStyle/>
          <a:p>
            <a:pPr algn="ctr"/>
            <a:r>
              <a:rPr lang="en-US" sz="3200" b="1" dirty="0" smtClean="0">
                <a:latin typeface="Arial" pitchFamily="34" charset="0"/>
                <a:cs typeface="Arial" pitchFamily="34" charset="0"/>
              </a:rPr>
              <a:t>La boîte d’un médicament: les informations essentielles</a:t>
            </a:r>
            <a:endParaRPr lang="en-US" sz="3200" b="1" dirty="0">
              <a:latin typeface="Arial" pitchFamily="34" charset="0"/>
              <a:cs typeface="Arial" pitchFamily="34" charset="0"/>
            </a:endParaRPr>
          </a:p>
        </p:txBody>
      </p:sp>
      <p:sp>
        <p:nvSpPr>
          <p:cNvPr id="7" name="ZoneTexte 6"/>
          <p:cNvSpPr txBox="1"/>
          <p:nvPr/>
        </p:nvSpPr>
        <p:spPr>
          <a:xfrm>
            <a:off x="428596" y="2071678"/>
            <a:ext cx="8286808" cy="5016758"/>
          </a:xfrm>
          <a:prstGeom prst="rect">
            <a:avLst/>
          </a:prstGeom>
          <a:noFill/>
        </p:spPr>
        <p:txBody>
          <a:bodyPr wrap="square" rtlCol="0">
            <a:spAutoFit/>
          </a:bodyPr>
          <a:lstStyle/>
          <a:p>
            <a:r>
              <a:rPr lang="en-US" sz="3200" b="1" dirty="0" smtClean="0">
                <a:solidFill>
                  <a:schemeClr val="accent5"/>
                </a:solidFill>
                <a:latin typeface="Arial" pitchFamily="34" charset="0"/>
                <a:cs typeface="Arial" pitchFamily="34" charset="0"/>
              </a:rPr>
              <a:t>1- Nom du médicament:</a:t>
            </a:r>
          </a:p>
          <a:p>
            <a:pPr lvl="2">
              <a:buFont typeface="Arial" pitchFamily="34" charset="0"/>
              <a:buChar char="•"/>
            </a:pPr>
            <a:r>
              <a:rPr lang="en-US" sz="3200" dirty="0" smtClean="0">
                <a:latin typeface="Arial" pitchFamily="34" charset="0"/>
                <a:cs typeface="Arial" pitchFamily="34" charset="0"/>
              </a:rPr>
              <a:t>Nom commercial</a:t>
            </a:r>
          </a:p>
          <a:p>
            <a:pPr lvl="3">
              <a:buFont typeface="Arial" pitchFamily="34" charset="0"/>
              <a:buChar char="•"/>
            </a:pPr>
            <a:r>
              <a:rPr lang="en-US" sz="3200" dirty="0" smtClean="0">
                <a:latin typeface="Arial" pitchFamily="34" charset="0"/>
                <a:cs typeface="Arial" pitchFamily="34" charset="0"/>
              </a:rPr>
              <a:t>Substance active</a:t>
            </a:r>
          </a:p>
          <a:p>
            <a:pPr lvl="4">
              <a:buFont typeface="Arial" pitchFamily="34" charset="0"/>
              <a:buChar char="•"/>
            </a:pPr>
            <a:r>
              <a:rPr lang="en-US" sz="3200" dirty="0" smtClean="0">
                <a:latin typeface="Arial" pitchFamily="34" charset="0"/>
                <a:cs typeface="Arial" pitchFamily="34" charset="0"/>
              </a:rPr>
              <a:t>Suivi de dosage par unité prise</a:t>
            </a:r>
            <a:endParaRPr lang="en-US" sz="3200" dirty="0" smtClean="0">
              <a:latin typeface="Arial" pitchFamily="34" charset="0"/>
              <a:cs typeface="Arial" pitchFamily="34" charset="0"/>
            </a:endParaRPr>
          </a:p>
          <a:p>
            <a:r>
              <a:rPr lang="en-US" sz="3200" b="1" dirty="0" smtClean="0">
                <a:solidFill>
                  <a:schemeClr val="accent5"/>
                </a:solidFill>
                <a:latin typeface="Arial" pitchFamily="34" charset="0"/>
                <a:cs typeface="Arial" pitchFamily="34" charset="0"/>
              </a:rPr>
              <a:t>2-  Les pictogrammes</a:t>
            </a:r>
          </a:p>
          <a:p>
            <a:r>
              <a:rPr lang="en-US" sz="3200" dirty="0" smtClean="0">
                <a:latin typeface="Arial" pitchFamily="34" charset="0"/>
                <a:cs typeface="Arial" pitchFamily="34" charset="0"/>
              </a:rPr>
              <a:t>Alertes visuelles qui permettent d’informer le patient sur les risques liés à la prise du médicament.</a:t>
            </a:r>
          </a:p>
          <a:p>
            <a:endParaRPr lang="en-US" sz="3200" b="1" dirty="0" smtClean="0">
              <a:latin typeface="Arial" pitchFamily="34" charset="0"/>
              <a:cs typeface="Arial" pitchFamily="34" charset="0"/>
            </a:endParaRPr>
          </a:p>
          <a:p>
            <a:endParaRPr lang="en-US" sz="3200" b="1" dirty="0">
              <a:latin typeface="Arial" pitchFamily="34" charset="0"/>
              <a:cs typeface="Arial"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wipe(left)">
                                      <p:cBhvr>
                                        <p:cTn id="13" dur="2000"/>
                                        <p:tgtEl>
                                          <p:spTgt spid="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7">
                                            <p:txEl>
                                              <p:pRg st="1" end="1"/>
                                            </p:txEl>
                                          </p:spTgt>
                                        </p:tgtEl>
                                        <p:attrNameLst>
                                          <p:attrName>style.visibility</p:attrName>
                                        </p:attrNameLst>
                                      </p:cBhvr>
                                      <p:to>
                                        <p:strVal val="visible"/>
                                      </p:to>
                                    </p:set>
                                    <p:animEffect transition="in" filter="wipe(left)">
                                      <p:cBhvr>
                                        <p:cTn id="18" dur="2000"/>
                                        <p:tgtEl>
                                          <p:spTgt spid="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Effect transition="in" filter="wipe(left)">
                                      <p:cBhvr>
                                        <p:cTn id="23" dur="20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wipe(left)">
                                      <p:cBhvr>
                                        <p:cTn id="28" dur="2000"/>
                                        <p:tgtEl>
                                          <p:spTgt spid="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7">
                                            <p:txEl>
                                              <p:pRg st="4" end="4"/>
                                            </p:txEl>
                                          </p:spTgt>
                                        </p:tgtEl>
                                        <p:attrNameLst>
                                          <p:attrName>style.visibility</p:attrName>
                                        </p:attrNameLst>
                                      </p:cBhvr>
                                      <p:to>
                                        <p:strVal val="visible"/>
                                      </p:to>
                                    </p:set>
                                    <p:animEffect transition="in" filter="wipe(left)">
                                      <p:cBhvr>
                                        <p:cTn id="33" dur="2000"/>
                                        <p:tgtEl>
                                          <p:spTgt spid="7">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7">
                                            <p:txEl>
                                              <p:pRg st="5" end="5"/>
                                            </p:txEl>
                                          </p:spTgt>
                                        </p:tgtEl>
                                        <p:attrNameLst>
                                          <p:attrName>style.visibility</p:attrName>
                                        </p:attrNameLst>
                                      </p:cBhvr>
                                      <p:to>
                                        <p:strVal val="visible"/>
                                      </p:to>
                                    </p:set>
                                    <p:animEffect transition="in" filter="wipe(left)">
                                      <p:cBhvr>
                                        <p:cTn id="38" dur="20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37880"/>
          </a:xfrm>
        </p:spPr>
        <p:txBody>
          <a:bodyPr>
            <a:normAutofit fontScale="77500" lnSpcReduction="20000"/>
          </a:bodyPr>
          <a:lstStyle/>
          <a:p>
            <a:pPr>
              <a:buNone/>
            </a:pPr>
            <a:endParaRPr lang="en-US" sz="3200" b="1" dirty="0" smtClean="0">
              <a:latin typeface="Arial" pitchFamily="34" charset="0"/>
              <a:cs typeface="Arial" pitchFamily="34" charset="0"/>
            </a:endParaRPr>
          </a:p>
          <a:p>
            <a:pPr>
              <a:buNone/>
            </a:pPr>
            <a:r>
              <a:rPr lang="en-US" sz="4100" b="1" dirty="0" smtClean="0">
                <a:solidFill>
                  <a:schemeClr val="accent5">
                    <a:lumMod val="50000"/>
                  </a:schemeClr>
                </a:solidFill>
                <a:latin typeface="Arial" pitchFamily="34" charset="0"/>
                <a:cs typeface="Arial" pitchFamily="34" charset="0"/>
              </a:rPr>
              <a:t>3 – Les conditions de délivrances:</a:t>
            </a:r>
          </a:p>
          <a:p>
            <a:pPr algn="just">
              <a:lnSpc>
                <a:spcPct val="150000"/>
              </a:lnSpc>
              <a:buNone/>
            </a:pPr>
            <a:r>
              <a:rPr lang="fr-FR" sz="3800" dirty="0" smtClean="0">
                <a:solidFill>
                  <a:schemeClr val="accent2">
                    <a:lumMod val="50000"/>
                  </a:schemeClr>
                </a:solidFill>
                <a:latin typeface="Arial" pitchFamily="34" charset="0"/>
                <a:cs typeface="Arial" pitchFamily="34" charset="0"/>
              </a:rPr>
              <a:t>Si on trouve un </a:t>
            </a:r>
            <a:r>
              <a:rPr lang="fr-FR" sz="3800" dirty="0" smtClean="0">
                <a:solidFill>
                  <a:srgbClr val="FF0000"/>
                </a:solidFill>
                <a:latin typeface="Arial" pitchFamily="34" charset="0"/>
                <a:cs typeface="Arial" pitchFamily="34" charset="0"/>
              </a:rPr>
              <a:t>cadre rouge </a:t>
            </a:r>
            <a:r>
              <a:rPr lang="fr-FR" sz="3800" dirty="0" smtClean="0">
                <a:solidFill>
                  <a:schemeClr val="accent2">
                    <a:lumMod val="50000"/>
                  </a:schemeClr>
                </a:solidFill>
                <a:latin typeface="Arial" pitchFamily="34" charset="0"/>
                <a:cs typeface="Arial" pitchFamily="34" charset="0"/>
              </a:rPr>
              <a:t>sur la boite, cela signifie que le médicament ne peut être délivré que sur ordonnance</a:t>
            </a:r>
          </a:p>
          <a:p>
            <a:pPr algn="just">
              <a:lnSpc>
                <a:spcPct val="150000"/>
              </a:lnSpc>
              <a:buNone/>
            </a:pPr>
            <a:r>
              <a:rPr lang="fr-FR" sz="4100" b="1" dirty="0" smtClean="0">
                <a:solidFill>
                  <a:schemeClr val="accent5">
                    <a:lumMod val="50000"/>
                  </a:schemeClr>
                </a:solidFill>
                <a:latin typeface="Arial" pitchFamily="34" charset="0"/>
                <a:cs typeface="Arial" pitchFamily="34" charset="0"/>
              </a:rPr>
              <a:t>4- Les conditions de conservations:</a:t>
            </a:r>
          </a:p>
          <a:p>
            <a:pPr algn="just">
              <a:lnSpc>
                <a:spcPct val="150000"/>
              </a:lnSpc>
              <a:buNone/>
            </a:pPr>
            <a:r>
              <a:rPr lang="fr-FR" sz="3200" dirty="0" smtClean="0"/>
              <a:t> </a:t>
            </a:r>
            <a:r>
              <a:rPr lang="fr-FR" sz="3600" dirty="0" smtClean="0">
                <a:solidFill>
                  <a:schemeClr val="accent2">
                    <a:lumMod val="50000"/>
                  </a:schemeClr>
                </a:solidFill>
                <a:latin typeface="Arial" pitchFamily="34" charset="0"/>
                <a:cs typeface="Arial" pitchFamily="34" charset="0"/>
              </a:rPr>
              <a:t>Cette information permet de connaître les conditions dans lesquelles il faut conserver la boite de médicaments : en général au sec, à température ambiante et à l’abri de la lumière. </a:t>
            </a:r>
            <a:endParaRPr lang="en-US" sz="3600" dirty="0" smtClean="0">
              <a:solidFill>
                <a:schemeClr val="accent2">
                  <a:lumMod val="50000"/>
                </a:schemeClr>
              </a:solidFill>
              <a:latin typeface="Arial" pitchFamily="34" charset="0"/>
              <a:cs typeface="Arial" pitchFamily="34" charset="0"/>
            </a:endParaRPr>
          </a:p>
          <a:p>
            <a:pPr algn="just">
              <a:lnSpc>
                <a:spcPct val="150000"/>
              </a:lnSpc>
              <a:buNone/>
            </a:pPr>
            <a:endParaRPr lang="en-US" sz="3200" b="1" dirty="0" smtClean="0">
              <a:latin typeface="Arial" pitchFamily="34" charset="0"/>
              <a:cs typeface="Arial" pitchFamily="34" charset="0"/>
            </a:endParaRPr>
          </a:p>
          <a:p>
            <a:pPr>
              <a:buNone/>
            </a:pPr>
            <a:endParaRPr lang="en-US" sz="32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57158" y="1500174"/>
            <a:ext cx="7858180" cy="2554545"/>
          </a:xfrm>
          <a:prstGeom prst="rect">
            <a:avLst/>
          </a:prstGeom>
          <a:noFill/>
        </p:spPr>
        <p:txBody>
          <a:bodyPr wrap="square" rtlCol="0">
            <a:spAutoFit/>
          </a:bodyPr>
          <a:lstStyle/>
          <a:p>
            <a:r>
              <a:rPr lang="en-US" sz="3200" b="1" dirty="0" smtClean="0">
                <a:solidFill>
                  <a:schemeClr val="accent4">
                    <a:lumMod val="50000"/>
                  </a:schemeClr>
                </a:solidFill>
                <a:latin typeface="Arial" pitchFamily="34" charset="0"/>
                <a:cs typeface="Arial" pitchFamily="34" charset="0"/>
              </a:rPr>
              <a:t>5-  Date de péremption</a:t>
            </a:r>
          </a:p>
          <a:p>
            <a:endParaRPr lang="en-US" sz="3200" b="1" dirty="0" smtClean="0">
              <a:solidFill>
                <a:schemeClr val="accent4">
                  <a:lumMod val="50000"/>
                </a:schemeClr>
              </a:solidFill>
              <a:latin typeface="Arial" pitchFamily="34" charset="0"/>
              <a:cs typeface="Arial" pitchFamily="34" charset="0"/>
            </a:endParaRPr>
          </a:p>
          <a:p>
            <a:pPr algn="just"/>
            <a:r>
              <a:rPr lang="fr-FR" sz="3200" dirty="0" smtClean="0">
                <a:solidFill>
                  <a:schemeClr val="accent1">
                    <a:lumMod val="75000"/>
                  </a:schemeClr>
                </a:solidFill>
                <a:latin typeface="Arial" pitchFamily="34" charset="0"/>
                <a:cs typeface="Arial" pitchFamily="34" charset="0"/>
              </a:rPr>
              <a:t>Il s’agit de la date limite d’utilisation au delà de laquelle l’efficacité du principe actif n’est plus assurée.</a:t>
            </a:r>
            <a:endParaRPr lang="en-US" sz="3200" b="1" dirty="0">
              <a:solidFill>
                <a:schemeClr val="accent1">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wipe(left)">
                                      <p:cBhvr>
                                        <p:cTn id="12" dur="2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571472" y="928670"/>
            <a:ext cx="8143932" cy="584775"/>
          </a:xfrm>
          <a:prstGeom prst="rect">
            <a:avLst/>
          </a:prstGeom>
          <a:noFill/>
        </p:spPr>
        <p:txBody>
          <a:bodyPr wrap="square" rtlCol="0">
            <a:spAutoFit/>
          </a:bodyPr>
          <a:lstStyle/>
          <a:p>
            <a:r>
              <a:rPr lang="en-US" sz="3200" b="1" dirty="0" smtClean="0">
                <a:latin typeface="Arial" pitchFamily="34" charset="0"/>
                <a:cs typeface="Arial" pitchFamily="34" charset="0"/>
              </a:rPr>
              <a:t>Il existe deux sortes de médicament:</a:t>
            </a:r>
            <a:endParaRPr lang="en-US" sz="3200" b="1" dirty="0">
              <a:latin typeface="Arial" pitchFamily="34" charset="0"/>
              <a:cs typeface="Arial" pitchFamily="34" charset="0"/>
            </a:endParaRPr>
          </a:p>
        </p:txBody>
      </p:sp>
      <p:sp>
        <p:nvSpPr>
          <p:cNvPr id="6" name="ZoneTexte 5"/>
          <p:cNvSpPr txBox="1"/>
          <p:nvPr/>
        </p:nvSpPr>
        <p:spPr>
          <a:xfrm>
            <a:off x="428596" y="1785927"/>
            <a:ext cx="8143932" cy="4585871"/>
          </a:xfrm>
          <a:prstGeom prst="rect">
            <a:avLst/>
          </a:prstGeom>
          <a:noFill/>
        </p:spPr>
        <p:txBody>
          <a:bodyPr wrap="square" rtlCol="0">
            <a:spAutoFit/>
          </a:bodyPr>
          <a:lstStyle/>
          <a:p>
            <a:r>
              <a:rPr lang="en-US" sz="3200" b="1" dirty="0" smtClean="0">
                <a:latin typeface="Arial" pitchFamily="34" charset="0"/>
                <a:cs typeface="Arial" pitchFamily="34" charset="0"/>
              </a:rPr>
              <a:t>1- Médicament princeps: </a:t>
            </a:r>
          </a:p>
          <a:p>
            <a:r>
              <a:rPr lang="en-US" sz="3200" b="1" dirty="0" smtClean="0">
                <a:latin typeface="Arial" pitchFamily="34" charset="0"/>
                <a:cs typeface="Arial" pitchFamily="34" charset="0"/>
              </a:rPr>
              <a:t>    </a:t>
            </a:r>
          </a:p>
          <a:p>
            <a:r>
              <a:rPr lang="en-US" sz="2800" b="1" dirty="0" smtClean="0">
                <a:solidFill>
                  <a:schemeClr val="accent2">
                    <a:lumMod val="20000"/>
                    <a:lumOff val="80000"/>
                  </a:schemeClr>
                </a:solidFill>
                <a:latin typeface="Arial" pitchFamily="34" charset="0"/>
                <a:cs typeface="Arial" pitchFamily="34" charset="0"/>
              </a:rPr>
              <a:t>Le principe actif est produit la première fois et le médicament est appelé “médicament princeps” qui est protégé par un brevet pendant 20 ans. Le nom est associé à une marque.</a:t>
            </a:r>
          </a:p>
          <a:p>
            <a:r>
              <a:rPr lang="en-US" sz="2800" b="1" dirty="0" smtClean="0">
                <a:solidFill>
                  <a:schemeClr val="accent2">
                    <a:lumMod val="20000"/>
                    <a:lumOff val="80000"/>
                  </a:schemeClr>
                </a:solidFill>
                <a:latin typeface="Arial" pitchFamily="34" charset="0"/>
                <a:cs typeface="Arial" pitchFamily="34" charset="0"/>
              </a:rPr>
              <a:t>Après 10ans de commercialisation, d’autres laboratoire peuvent produire ce principe actif.</a:t>
            </a:r>
            <a:endParaRPr lang="en-US" sz="2800" b="1" dirty="0" smtClean="0">
              <a:latin typeface="Arial" pitchFamily="34" charset="0"/>
              <a:cs typeface="Arial" pitchFamily="34" charset="0"/>
            </a:endParaRPr>
          </a:p>
          <a:p>
            <a:endParaRPr lang="en-US" sz="3200" b="1" dirty="0">
              <a:latin typeface="Arial" pitchFamily="34" charset="0"/>
              <a:cs typeface="Arial"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2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wipe(left)">
                                      <p:cBhvr>
                                        <p:cTn id="13" dur="20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wipe(left)">
                                      <p:cBhvr>
                                        <p:cTn id="18" dur="20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wipe(left)">
                                      <p:cBhvr>
                                        <p:cTn id="23" dur="2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wipe(left)">
                                      <p:cBhvr>
                                        <p:cTn id="28" dur="2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96086"/>
          </a:xfrm>
        </p:spPr>
        <p:txBody>
          <a:bodyPr>
            <a:normAutofit fontScale="90000"/>
          </a:bodyPr>
          <a:lstStyle/>
          <a:p>
            <a:r>
              <a:rPr lang="en-US" dirty="0" smtClean="0"/>
              <a:t> </a:t>
            </a:r>
            <a:r>
              <a:rPr lang="en-US" sz="4400" b="1" dirty="0" smtClean="0">
                <a:latin typeface="Arial" pitchFamily="34" charset="0"/>
                <a:cs typeface="Arial" pitchFamily="34" charset="0"/>
              </a:rPr>
              <a:t>2- Médicament générique</a:t>
            </a:r>
            <a:endParaRPr lang="en-US" sz="4400" b="1" dirty="0">
              <a:latin typeface="Arial" pitchFamily="34" charset="0"/>
              <a:cs typeface="Arial" pitchFamily="34" charset="0"/>
            </a:endParaRPr>
          </a:p>
        </p:txBody>
      </p:sp>
      <p:sp>
        <p:nvSpPr>
          <p:cNvPr id="3" name="Espace réservé du contenu 2"/>
          <p:cNvSpPr>
            <a:spLocks noGrp="1"/>
          </p:cNvSpPr>
          <p:nvPr>
            <p:ph idx="1"/>
          </p:nvPr>
        </p:nvSpPr>
        <p:spPr>
          <a:xfrm>
            <a:off x="457200" y="1714488"/>
            <a:ext cx="8229600" cy="2214578"/>
          </a:xfrm>
        </p:spPr>
        <p:txBody>
          <a:bodyPr>
            <a:normAutofit/>
          </a:bodyPr>
          <a:lstStyle/>
          <a:p>
            <a:pPr>
              <a:buNone/>
            </a:pPr>
            <a:r>
              <a:rPr lang="fr-FR" sz="3200" dirty="0" smtClean="0">
                <a:solidFill>
                  <a:schemeClr val="accent1">
                    <a:lumMod val="50000"/>
                  </a:schemeClr>
                </a:solidFill>
                <a:latin typeface="Arial" pitchFamily="34" charset="0"/>
                <a:cs typeface="Arial" pitchFamily="34" charset="0"/>
              </a:rPr>
              <a:t>Les médicaments génériques ont donc le même principe actif que le médicament initial mais peuvent comporter des excipients différents. </a:t>
            </a:r>
            <a:endParaRPr lang="en-US" sz="3200" dirty="0">
              <a:solidFill>
                <a:schemeClr val="accent1">
                  <a:lumMod val="50000"/>
                </a:schemeClr>
              </a:solidFill>
              <a:latin typeface="Arial" pitchFamily="34" charset="0"/>
              <a:cs typeface="Arial" pitchFamily="34" charset="0"/>
            </a:endParaRPr>
          </a:p>
        </p:txBody>
      </p:sp>
      <p:sp>
        <p:nvSpPr>
          <p:cNvPr id="4" name="ZoneTexte 3"/>
          <p:cNvSpPr txBox="1"/>
          <p:nvPr/>
        </p:nvSpPr>
        <p:spPr>
          <a:xfrm>
            <a:off x="642910" y="4071942"/>
            <a:ext cx="7929618" cy="1877437"/>
          </a:xfrm>
          <a:prstGeom prst="rect">
            <a:avLst/>
          </a:prstGeom>
          <a:noFill/>
        </p:spPr>
        <p:txBody>
          <a:bodyPr wrap="square" rtlCol="0">
            <a:spAutoFit/>
          </a:bodyPr>
          <a:lstStyle/>
          <a:p>
            <a:r>
              <a:rPr lang="en-US" sz="3200" dirty="0" smtClean="0">
                <a:solidFill>
                  <a:schemeClr val="accent1">
                    <a:lumMod val="50000"/>
                  </a:schemeClr>
                </a:solidFill>
                <a:latin typeface="Arial" pitchFamily="34" charset="0"/>
                <a:cs typeface="Arial" pitchFamily="34" charset="0"/>
              </a:rPr>
              <a:t>Exemple:</a:t>
            </a:r>
          </a:p>
          <a:p>
            <a:r>
              <a:rPr lang="en-US" sz="2800" dirty="0" smtClean="0">
                <a:solidFill>
                  <a:schemeClr val="accent1">
                    <a:lumMod val="50000"/>
                  </a:schemeClr>
                </a:solidFill>
                <a:latin typeface="Arial" pitchFamily="34" charset="0"/>
                <a:cs typeface="Arial" pitchFamily="34" charset="0"/>
              </a:rPr>
              <a:t>Médicament princeps       Médicament générique</a:t>
            </a:r>
          </a:p>
          <a:p>
            <a:r>
              <a:rPr lang="en-US" sz="2800" dirty="0" err="1" smtClean="0">
                <a:solidFill>
                  <a:schemeClr val="accent1">
                    <a:lumMod val="50000"/>
                  </a:schemeClr>
                </a:solidFill>
                <a:latin typeface="Arial" pitchFamily="34" charset="0"/>
                <a:cs typeface="Arial" pitchFamily="34" charset="0"/>
              </a:rPr>
              <a:t>Doliprane</a:t>
            </a:r>
            <a:r>
              <a:rPr lang="en-US" sz="2800" dirty="0" smtClean="0">
                <a:solidFill>
                  <a:schemeClr val="accent1">
                    <a:lumMod val="50000"/>
                  </a:schemeClr>
                </a:solidFill>
                <a:latin typeface="Arial" pitchFamily="34" charset="0"/>
                <a:cs typeface="Arial" pitchFamily="34" charset="0"/>
              </a:rPr>
              <a:t>                                    </a:t>
            </a:r>
            <a:r>
              <a:rPr lang="en-US" sz="2800" dirty="0" err="1" smtClean="0">
                <a:solidFill>
                  <a:schemeClr val="accent1">
                    <a:lumMod val="50000"/>
                  </a:schemeClr>
                </a:solidFill>
                <a:latin typeface="Arial" pitchFamily="34" charset="0"/>
                <a:cs typeface="Arial" pitchFamily="34" charset="0"/>
              </a:rPr>
              <a:t>Paracétamol</a:t>
            </a:r>
            <a:endParaRPr lang="en-US" sz="2800" dirty="0" smtClean="0">
              <a:solidFill>
                <a:schemeClr val="accent1">
                  <a:lumMod val="50000"/>
                </a:schemeClr>
              </a:solidFill>
              <a:latin typeface="Arial" pitchFamily="34" charset="0"/>
              <a:cs typeface="Arial" pitchFamily="34" charset="0"/>
            </a:endParaRPr>
          </a:p>
          <a:p>
            <a:r>
              <a:rPr lang="en-US" sz="2800" dirty="0" smtClean="0">
                <a:solidFill>
                  <a:schemeClr val="accent1">
                    <a:lumMod val="50000"/>
                  </a:schemeClr>
                </a:solidFill>
                <a:latin typeface="Arial" pitchFamily="34" charset="0"/>
                <a:cs typeface="Arial" pitchFamily="34" charset="0"/>
              </a:rPr>
              <a:t> Marque :                                   Pas de marque</a:t>
            </a:r>
            <a:endParaRPr lang="en-US" sz="2800" dirty="0">
              <a:solidFill>
                <a:schemeClr val="accent1">
                  <a:lumMod val="50000"/>
                </a:schemeClr>
              </a:solidFill>
              <a:latin typeface="Arial" pitchFamily="34" charset="0"/>
              <a:cs typeface="Arial" pitchFamily="34" charset="0"/>
            </a:endParaRPr>
          </a:p>
        </p:txBody>
      </p:sp>
      <p:pic>
        <p:nvPicPr>
          <p:cNvPr id="1026" name="Picture 2"/>
          <p:cNvPicPr>
            <a:picLocks noChangeAspect="1" noChangeArrowheads="1"/>
          </p:cNvPicPr>
          <p:nvPr/>
        </p:nvPicPr>
        <p:blipFill>
          <a:blip r:embed="rId2"/>
          <a:srcRect/>
          <a:stretch>
            <a:fillRect/>
          </a:stretch>
        </p:blipFill>
        <p:spPr bwMode="auto">
          <a:xfrm>
            <a:off x="2357422" y="5572140"/>
            <a:ext cx="333375" cy="3429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wipe(down)">
                                      <p:cBhvr>
                                        <p:cTn id="17" dur="20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down)">
                                      <p:cBhvr>
                                        <p:cTn id="22" dur="20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wipe(down)">
                                      <p:cBhvr>
                                        <p:cTn id="27" dur="20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wipe(down)">
                                      <p:cBhvr>
                                        <p:cTn id="32" dur="20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26"/>
                                        </p:tgtEl>
                                        <p:attrNameLst>
                                          <p:attrName>style.visibility</p:attrName>
                                        </p:attrNameLst>
                                      </p:cBhvr>
                                      <p:to>
                                        <p:strVal val="visible"/>
                                      </p:to>
                                    </p:set>
                                    <p:anim calcmode="lin" valueType="num">
                                      <p:cBhvr additive="base">
                                        <p:cTn id="37" dur="2000" fill="hold"/>
                                        <p:tgtEl>
                                          <p:spTgt spid="1026"/>
                                        </p:tgtEl>
                                        <p:attrNameLst>
                                          <p:attrName>ppt_x</p:attrName>
                                        </p:attrNameLst>
                                      </p:cBhvr>
                                      <p:tavLst>
                                        <p:tav tm="0">
                                          <p:val>
                                            <p:strVal val="#ppt_x"/>
                                          </p:val>
                                        </p:tav>
                                        <p:tav tm="100000">
                                          <p:val>
                                            <p:strVal val="#ppt_x"/>
                                          </p:val>
                                        </p:tav>
                                      </p:tavLst>
                                    </p:anim>
                                    <p:anim calcmode="lin" valueType="num">
                                      <p:cBhvr additive="base">
                                        <p:cTn id="38" dur="20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357166"/>
            <a:ext cx="8229600" cy="1143000"/>
          </a:xfrm>
        </p:spPr>
        <p:txBody>
          <a:bodyPr>
            <a:normAutofit/>
          </a:bodyPr>
          <a:lstStyle/>
          <a:p>
            <a:pPr algn="ctr"/>
            <a:r>
              <a:rPr lang="en-US" sz="3200" b="1" dirty="0" err="1" smtClean="0">
                <a:latin typeface="Arial" pitchFamily="34" charset="0"/>
                <a:cs typeface="Arial" pitchFamily="34" charset="0"/>
              </a:rPr>
              <a:t>Même</a:t>
            </a:r>
            <a:r>
              <a:rPr lang="en-US" sz="3200" b="1" dirty="0" smtClean="0">
                <a:latin typeface="Arial" pitchFamily="34" charset="0"/>
                <a:cs typeface="Arial" pitchFamily="34" charset="0"/>
              </a:rPr>
              <a:t> </a:t>
            </a:r>
            <a:r>
              <a:rPr lang="en-US" sz="3200" b="1" dirty="0" err="1" smtClean="0">
                <a:latin typeface="Arial" pitchFamily="34" charset="0"/>
                <a:cs typeface="Arial" pitchFamily="34" charset="0"/>
              </a:rPr>
              <a:t>principe</a:t>
            </a:r>
            <a:r>
              <a:rPr lang="en-US" sz="3200" b="1" dirty="0" smtClean="0">
                <a:latin typeface="Arial" pitchFamily="34" charset="0"/>
                <a:cs typeface="Arial" pitchFamily="34" charset="0"/>
              </a:rPr>
              <a:t> </a:t>
            </a:r>
            <a:r>
              <a:rPr lang="en-US" sz="3200" b="1" dirty="0" err="1" smtClean="0">
                <a:latin typeface="Arial" pitchFamily="34" charset="0"/>
                <a:cs typeface="Arial" pitchFamily="34" charset="0"/>
              </a:rPr>
              <a:t>actif</a:t>
            </a:r>
            <a:r>
              <a:rPr lang="en-US" sz="3200" b="1" dirty="0" smtClean="0">
                <a:latin typeface="Arial" pitchFamily="34" charset="0"/>
                <a:cs typeface="Arial" pitchFamily="34" charset="0"/>
              </a:rPr>
              <a:t> </a:t>
            </a:r>
            <a:r>
              <a:rPr lang="en-US" sz="3200" b="1" dirty="0" err="1" smtClean="0">
                <a:latin typeface="Arial" pitchFamily="34" charset="0"/>
                <a:cs typeface="Arial" pitchFamily="34" charset="0"/>
              </a:rPr>
              <a:t>mais</a:t>
            </a:r>
            <a:r>
              <a:rPr lang="en-US" sz="3200" b="1" dirty="0" smtClean="0">
                <a:latin typeface="Arial" pitchFamily="34" charset="0"/>
                <a:cs typeface="Arial" pitchFamily="34" charset="0"/>
              </a:rPr>
              <a:t> </a:t>
            </a:r>
            <a:r>
              <a:rPr lang="en-US" sz="3200" b="1" dirty="0" err="1" smtClean="0">
                <a:latin typeface="Arial" pitchFamily="34" charset="0"/>
                <a:cs typeface="Arial" pitchFamily="34" charset="0"/>
              </a:rPr>
              <a:t>excipients</a:t>
            </a:r>
            <a:r>
              <a:rPr lang="en-US" sz="3200" b="1" dirty="0" smtClean="0">
                <a:latin typeface="Arial" pitchFamily="34" charset="0"/>
                <a:cs typeface="Arial" pitchFamily="34" charset="0"/>
              </a:rPr>
              <a:t> </a:t>
            </a:r>
            <a:r>
              <a:rPr lang="en-US" sz="3200" b="1" dirty="0" err="1" smtClean="0">
                <a:latin typeface="Arial" pitchFamily="34" charset="0"/>
                <a:cs typeface="Arial" pitchFamily="34" charset="0"/>
              </a:rPr>
              <a:t>différents</a:t>
            </a:r>
            <a:endParaRPr lang="en-US" sz="3200" b="1" dirty="0">
              <a:latin typeface="Arial" pitchFamily="34" charset="0"/>
              <a:cs typeface="Arial" pitchFamily="34" charset="0"/>
            </a:endParaRPr>
          </a:p>
        </p:txBody>
      </p:sp>
      <p:sp>
        <p:nvSpPr>
          <p:cNvPr id="3" name="Espace réservé du contenu 2"/>
          <p:cNvSpPr>
            <a:spLocks noGrp="1"/>
          </p:cNvSpPr>
          <p:nvPr>
            <p:ph idx="1"/>
          </p:nvPr>
        </p:nvSpPr>
        <p:spPr>
          <a:xfrm>
            <a:off x="500034" y="1500174"/>
            <a:ext cx="2571768" cy="564826"/>
          </a:xfrm>
        </p:spPr>
        <p:txBody>
          <a:bodyPr>
            <a:normAutofit lnSpcReduction="10000"/>
          </a:bodyPr>
          <a:lstStyle/>
          <a:p>
            <a:pPr>
              <a:buNone/>
            </a:pPr>
            <a:r>
              <a:rPr lang="en-US" sz="3200" b="1" dirty="0" smtClean="0">
                <a:solidFill>
                  <a:schemeClr val="tx1">
                    <a:lumMod val="65000"/>
                    <a:lumOff val="35000"/>
                  </a:schemeClr>
                </a:solidFill>
                <a:latin typeface="Arial" pitchFamily="34" charset="0"/>
                <a:cs typeface="Arial" pitchFamily="34" charset="0"/>
              </a:rPr>
              <a:t>Exemple:</a:t>
            </a:r>
          </a:p>
        </p:txBody>
      </p:sp>
      <p:pic>
        <p:nvPicPr>
          <p:cNvPr id="2052" name="Picture 4"/>
          <p:cNvPicPr>
            <a:picLocks noChangeAspect="1" noChangeArrowheads="1"/>
          </p:cNvPicPr>
          <p:nvPr/>
        </p:nvPicPr>
        <p:blipFill>
          <a:blip r:embed="rId2"/>
          <a:srcRect/>
          <a:stretch>
            <a:fillRect/>
          </a:stretch>
        </p:blipFill>
        <p:spPr bwMode="auto">
          <a:xfrm>
            <a:off x="428596" y="4143380"/>
            <a:ext cx="4929222" cy="2435495"/>
          </a:xfrm>
          <a:prstGeom prst="rect">
            <a:avLst/>
          </a:prstGeom>
          <a:noFill/>
          <a:ln w="9525">
            <a:noFill/>
            <a:miter lim="800000"/>
            <a:headEnd/>
            <a:tailEnd/>
          </a:ln>
          <a:effectLst/>
        </p:spPr>
      </p:pic>
      <p:pic>
        <p:nvPicPr>
          <p:cNvPr id="2053" name="Picture 5"/>
          <p:cNvPicPr>
            <a:picLocks noChangeAspect="1" noChangeArrowheads="1"/>
          </p:cNvPicPr>
          <p:nvPr/>
        </p:nvPicPr>
        <p:blipFill>
          <a:blip r:embed="rId3"/>
          <a:srcRect/>
          <a:stretch>
            <a:fillRect/>
          </a:stretch>
        </p:blipFill>
        <p:spPr bwMode="auto">
          <a:xfrm>
            <a:off x="3714744" y="1500174"/>
            <a:ext cx="4857784" cy="255913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left)">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nodeType="clickEffect">
                                  <p:stCondLst>
                                    <p:cond delay="0"/>
                                  </p:stCondLst>
                                  <p:childTnLst>
                                    <p:set>
                                      <p:cBhvr>
                                        <p:cTn id="17" dur="1" fill="hold">
                                          <p:stCondLst>
                                            <p:cond delay="0"/>
                                          </p:stCondLst>
                                        </p:cTn>
                                        <p:tgtEl>
                                          <p:spTgt spid="2053"/>
                                        </p:tgtEl>
                                        <p:attrNameLst>
                                          <p:attrName>style.visibility</p:attrName>
                                        </p:attrNameLst>
                                      </p:cBhvr>
                                      <p:to>
                                        <p:strVal val="visible"/>
                                      </p:to>
                                    </p:set>
                                    <p:animEffect transition="in" filter="wipe(down)">
                                      <p:cBhvr>
                                        <p:cTn id="18" dur="580">
                                          <p:stCondLst>
                                            <p:cond delay="0"/>
                                          </p:stCondLst>
                                        </p:cTn>
                                        <p:tgtEl>
                                          <p:spTgt spid="2053"/>
                                        </p:tgtEl>
                                      </p:cBhvr>
                                    </p:animEffect>
                                    <p:anim calcmode="lin" valueType="num">
                                      <p:cBhvr>
                                        <p:cTn id="19" dur="1822" tmFilter="0,0; 0.14,0.36; 0.43,0.73; 0.71,0.91; 1.0,1.0">
                                          <p:stCondLst>
                                            <p:cond delay="0"/>
                                          </p:stCondLst>
                                        </p:cTn>
                                        <p:tgtEl>
                                          <p:spTgt spid="2053"/>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2053"/>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2053"/>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2053"/>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2053"/>
                                        </p:tgtEl>
                                        <p:attrNameLst>
                                          <p:attrName>ppt_y</p:attrName>
                                        </p:attrNameLst>
                                      </p:cBhvr>
                                      <p:tavLst>
                                        <p:tav tm="0" fmla="#ppt_y-sin(pi*$)/81">
                                          <p:val>
                                            <p:fltVal val="0"/>
                                          </p:val>
                                        </p:tav>
                                        <p:tav tm="100000">
                                          <p:val>
                                            <p:fltVal val="1"/>
                                          </p:val>
                                        </p:tav>
                                      </p:tavLst>
                                    </p:anim>
                                    <p:animScale>
                                      <p:cBhvr>
                                        <p:cTn id="24" dur="26">
                                          <p:stCondLst>
                                            <p:cond delay="650"/>
                                          </p:stCondLst>
                                        </p:cTn>
                                        <p:tgtEl>
                                          <p:spTgt spid="2053"/>
                                        </p:tgtEl>
                                      </p:cBhvr>
                                      <p:to x="100000" y="60000"/>
                                    </p:animScale>
                                    <p:animScale>
                                      <p:cBhvr>
                                        <p:cTn id="25" dur="166" decel="50000">
                                          <p:stCondLst>
                                            <p:cond delay="676"/>
                                          </p:stCondLst>
                                        </p:cTn>
                                        <p:tgtEl>
                                          <p:spTgt spid="2053"/>
                                        </p:tgtEl>
                                      </p:cBhvr>
                                      <p:to x="100000" y="100000"/>
                                    </p:animScale>
                                    <p:animScale>
                                      <p:cBhvr>
                                        <p:cTn id="26" dur="26">
                                          <p:stCondLst>
                                            <p:cond delay="1312"/>
                                          </p:stCondLst>
                                        </p:cTn>
                                        <p:tgtEl>
                                          <p:spTgt spid="2053"/>
                                        </p:tgtEl>
                                      </p:cBhvr>
                                      <p:to x="100000" y="80000"/>
                                    </p:animScale>
                                    <p:animScale>
                                      <p:cBhvr>
                                        <p:cTn id="27" dur="166" decel="50000">
                                          <p:stCondLst>
                                            <p:cond delay="1338"/>
                                          </p:stCondLst>
                                        </p:cTn>
                                        <p:tgtEl>
                                          <p:spTgt spid="2053"/>
                                        </p:tgtEl>
                                      </p:cBhvr>
                                      <p:to x="100000" y="100000"/>
                                    </p:animScale>
                                    <p:animScale>
                                      <p:cBhvr>
                                        <p:cTn id="28" dur="26">
                                          <p:stCondLst>
                                            <p:cond delay="1642"/>
                                          </p:stCondLst>
                                        </p:cTn>
                                        <p:tgtEl>
                                          <p:spTgt spid="2053"/>
                                        </p:tgtEl>
                                      </p:cBhvr>
                                      <p:to x="100000" y="90000"/>
                                    </p:animScale>
                                    <p:animScale>
                                      <p:cBhvr>
                                        <p:cTn id="29" dur="166" decel="50000">
                                          <p:stCondLst>
                                            <p:cond delay="1668"/>
                                          </p:stCondLst>
                                        </p:cTn>
                                        <p:tgtEl>
                                          <p:spTgt spid="2053"/>
                                        </p:tgtEl>
                                      </p:cBhvr>
                                      <p:to x="100000" y="100000"/>
                                    </p:animScale>
                                    <p:animScale>
                                      <p:cBhvr>
                                        <p:cTn id="30" dur="26">
                                          <p:stCondLst>
                                            <p:cond delay="1808"/>
                                          </p:stCondLst>
                                        </p:cTn>
                                        <p:tgtEl>
                                          <p:spTgt spid="2053"/>
                                        </p:tgtEl>
                                      </p:cBhvr>
                                      <p:to x="100000" y="95000"/>
                                    </p:animScale>
                                    <p:animScale>
                                      <p:cBhvr>
                                        <p:cTn id="31" dur="166" decel="50000">
                                          <p:stCondLst>
                                            <p:cond delay="1834"/>
                                          </p:stCondLst>
                                        </p:cTn>
                                        <p:tgtEl>
                                          <p:spTgt spid="2053"/>
                                        </p:tgtEl>
                                      </p:cBhvr>
                                      <p:to x="100000" y="100000"/>
                                    </p:animScale>
                                  </p:childTnLst>
                                </p:cTn>
                              </p:par>
                            </p:childTnLst>
                          </p:cTn>
                        </p:par>
                      </p:childTnLst>
                    </p:cTn>
                  </p:par>
                  <p:par>
                    <p:cTn id="32" fill="hold">
                      <p:stCondLst>
                        <p:cond delay="indefinite"/>
                      </p:stCondLst>
                      <p:childTnLst>
                        <p:par>
                          <p:cTn id="33" fill="hold">
                            <p:stCondLst>
                              <p:cond delay="0"/>
                            </p:stCondLst>
                            <p:childTnLst>
                              <p:par>
                                <p:cTn id="34" presetID="26" presetClass="entr" presetSubtype="0" fill="hold" nodeType="clickEffect">
                                  <p:stCondLst>
                                    <p:cond delay="0"/>
                                  </p:stCondLst>
                                  <p:childTnLst>
                                    <p:set>
                                      <p:cBhvr>
                                        <p:cTn id="35" dur="1" fill="hold">
                                          <p:stCondLst>
                                            <p:cond delay="0"/>
                                          </p:stCondLst>
                                        </p:cTn>
                                        <p:tgtEl>
                                          <p:spTgt spid="2052"/>
                                        </p:tgtEl>
                                        <p:attrNameLst>
                                          <p:attrName>style.visibility</p:attrName>
                                        </p:attrNameLst>
                                      </p:cBhvr>
                                      <p:to>
                                        <p:strVal val="visible"/>
                                      </p:to>
                                    </p:set>
                                    <p:animEffect transition="in" filter="wipe(down)">
                                      <p:cBhvr>
                                        <p:cTn id="36" dur="580">
                                          <p:stCondLst>
                                            <p:cond delay="0"/>
                                          </p:stCondLst>
                                        </p:cTn>
                                        <p:tgtEl>
                                          <p:spTgt spid="2052"/>
                                        </p:tgtEl>
                                      </p:cBhvr>
                                    </p:animEffect>
                                    <p:anim calcmode="lin" valueType="num">
                                      <p:cBhvr>
                                        <p:cTn id="37" dur="1822" tmFilter="0,0; 0.14,0.36; 0.43,0.73; 0.71,0.91; 1.0,1.0">
                                          <p:stCondLst>
                                            <p:cond delay="0"/>
                                          </p:stCondLst>
                                        </p:cTn>
                                        <p:tgtEl>
                                          <p:spTgt spid="2052"/>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2052"/>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2052"/>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2052"/>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2052"/>
                                        </p:tgtEl>
                                        <p:attrNameLst>
                                          <p:attrName>ppt_y</p:attrName>
                                        </p:attrNameLst>
                                      </p:cBhvr>
                                      <p:tavLst>
                                        <p:tav tm="0" fmla="#ppt_y-sin(pi*$)/81">
                                          <p:val>
                                            <p:fltVal val="0"/>
                                          </p:val>
                                        </p:tav>
                                        <p:tav tm="100000">
                                          <p:val>
                                            <p:fltVal val="1"/>
                                          </p:val>
                                        </p:tav>
                                      </p:tavLst>
                                    </p:anim>
                                    <p:animScale>
                                      <p:cBhvr>
                                        <p:cTn id="42" dur="26">
                                          <p:stCondLst>
                                            <p:cond delay="650"/>
                                          </p:stCondLst>
                                        </p:cTn>
                                        <p:tgtEl>
                                          <p:spTgt spid="2052"/>
                                        </p:tgtEl>
                                      </p:cBhvr>
                                      <p:to x="100000" y="60000"/>
                                    </p:animScale>
                                    <p:animScale>
                                      <p:cBhvr>
                                        <p:cTn id="43" dur="166" decel="50000">
                                          <p:stCondLst>
                                            <p:cond delay="676"/>
                                          </p:stCondLst>
                                        </p:cTn>
                                        <p:tgtEl>
                                          <p:spTgt spid="2052"/>
                                        </p:tgtEl>
                                      </p:cBhvr>
                                      <p:to x="100000" y="100000"/>
                                    </p:animScale>
                                    <p:animScale>
                                      <p:cBhvr>
                                        <p:cTn id="44" dur="26">
                                          <p:stCondLst>
                                            <p:cond delay="1312"/>
                                          </p:stCondLst>
                                        </p:cTn>
                                        <p:tgtEl>
                                          <p:spTgt spid="2052"/>
                                        </p:tgtEl>
                                      </p:cBhvr>
                                      <p:to x="100000" y="80000"/>
                                    </p:animScale>
                                    <p:animScale>
                                      <p:cBhvr>
                                        <p:cTn id="45" dur="166" decel="50000">
                                          <p:stCondLst>
                                            <p:cond delay="1338"/>
                                          </p:stCondLst>
                                        </p:cTn>
                                        <p:tgtEl>
                                          <p:spTgt spid="2052"/>
                                        </p:tgtEl>
                                      </p:cBhvr>
                                      <p:to x="100000" y="100000"/>
                                    </p:animScale>
                                    <p:animScale>
                                      <p:cBhvr>
                                        <p:cTn id="46" dur="26">
                                          <p:stCondLst>
                                            <p:cond delay="1642"/>
                                          </p:stCondLst>
                                        </p:cTn>
                                        <p:tgtEl>
                                          <p:spTgt spid="2052"/>
                                        </p:tgtEl>
                                      </p:cBhvr>
                                      <p:to x="100000" y="90000"/>
                                    </p:animScale>
                                    <p:animScale>
                                      <p:cBhvr>
                                        <p:cTn id="47" dur="166" decel="50000">
                                          <p:stCondLst>
                                            <p:cond delay="1668"/>
                                          </p:stCondLst>
                                        </p:cTn>
                                        <p:tgtEl>
                                          <p:spTgt spid="2052"/>
                                        </p:tgtEl>
                                      </p:cBhvr>
                                      <p:to x="100000" y="100000"/>
                                    </p:animScale>
                                    <p:animScale>
                                      <p:cBhvr>
                                        <p:cTn id="48" dur="26">
                                          <p:stCondLst>
                                            <p:cond delay="1808"/>
                                          </p:stCondLst>
                                        </p:cTn>
                                        <p:tgtEl>
                                          <p:spTgt spid="2052"/>
                                        </p:tgtEl>
                                      </p:cBhvr>
                                      <p:to x="100000" y="95000"/>
                                    </p:animScale>
                                    <p:animScale>
                                      <p:cBhvr>
                                        <p:cTn id="49" dur="166" decel="50000">
                                          <p:stCondLst>
                                            <p:cond delay="1834"/>
                                          </p:stCondLst>
                                        </p:cTn>
                                        <p:tgtEl>
                                          <p:spTgt spid="205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428604"/>
            <a:ext cx="8229600" cy="785818"/>
          </a:xfrm>
        </p:spPr>
        <p:txBody>
          <a:bodyPr>
            <a:normAutofit/>
          </a:bodyPr>
          <a:lstStyle/>
          <a:p>
            <a:r>
              <a:rPr lang="en-US" sz="3200" b="1" i="1" dirty="0" smtClean="0">
                <a:solidFill>
                  <a:schemeClr val="tx1">
                    <a:lumMod val="65000"/>
                    <a:lumOff val="35000"/>
                  </a:schemeClr>
                </a:solidFill>
                <a:latin typeface="Arial" pitchFamily="34" charset="0"/>
                <a:cs typeface="Arial" pitchFamily="34" charset="0"/>
              </a:rPr>
              <a:t>Formulation qu’est-ce que c’est?</a:t>
            </a:r>
            <a:endParaRPr lang="en-US" sz="3200" b="1" i="1" dirty="0">
              <a:solidFill>
                <a:schemeClr val="tx1">
                  <a:lumMod val="65000"/>
                  <a:lumOff val="35000"/>
                </a:schemeClr>
              </a:solidFill>
              <a:latin typeface="Arial" pitchFamily="34" charset="0"/>
              <a:cs typeface="Arial" pitchFamily="34" charset="0"/>
            </a:endParaRPr>
          </a:p>
        </p:txBody>
      </p:sp>
      <p:sp>
        <p:nvSpPr>
          <p:cNvPr id="3" name="Espace réservé du contenu 2"/>
          <p:cNvSpPr>
            <a:spLocks noGrp="1"/>
          </p:cNvSpPr>
          <p:nvPr>
            <p:ph idx="1"/>
          </p:nvPr>
        </p:nvSpPr>
        <p:spPr>
          <a:xfrm>
            <a:off x="457200" y="1600201"/>
            <a:ext cx="8229600" cy="1185857"/>
          </a:xfrm>
        </p:spPr>
        <p:txBody>
          <a:bodyPr/>
          <a:lstStyle/>
          <a:p>
            <a:pPr algn="just">
              <a:buNone/>
            </a:pPr>
            <a:r>
              <a:rPr lang="fr-FR" sz="3200" b="1" i="1" dirty="0" smtClean="0">
                <a:solidFill>
                  <a:schemeClr val="tx2"/>
                </a:solidFill>
                <a:latin typeface="Arial" pitchFamily="34" charset="0"/>
                <a:cs typeface="Arial" pitchFamily="34" charset="0"/>
              </a:rPr>
              <a:t>Ensemble </a:t>
            </a:r>
            <a:r>
              <a:rPr lang="fr-FR" sz="3200" b="1" i="1" dirty="0">
                <a:solidFill>
                  <a:schemeClr val="tx2"/>
                </a:solidFill>
                <a:latin typeface="Arial" pitchFamily="34" charset="0"/>
                <a:cs typeface="Arial" pitchFamily="34" charset="0"/>
              </a:rPr>
              <a:t>des substances qui entrent dans </a:t>
            </a:r>
            <a:r>
              <a:rPr lang="fr-FR" sz="3200" b="1" i="1" dirty="0" smtClean="0">
                <a:solidFill>
                  <a:schemeClr val="tx2"/>
                </a:solidFill>
                <a:latin typeface="Arial" pitchFamily="34" charset="0"/>
                <a:cs typeface="Arial" pitchFamily="34" charset="0"/>
              </a:rPr>
              <a:t>la composition de médicament.</a:t>
            </a:r>
            <a:endParaRPr lang="en-US" sz="3200" b="1" i="1" dirty="0">
              <a:solidFill>
                <a:schemeClr val="tx2"/>
              </a:solidFill>
              <a:latin typeface="Arial" pitchFamily="34" charset="0"/>
              <a:cs typeface="Arial" pitchFamily="34" charset="0"/>
            </a:endParaRPr>
          </a:p>
          <a:p>
            <a:pPr>
              <a:buNone/>
            </a:pPr>
            <a:endParaRPr lang="en-US" dirty="0"/>
          </a:p>
        </p:txBody>
      </p:sp>
      <p:sp>
        <p:nvSpPr>
          <p:cNvPr id="4" name="ZoneTexte 3"/>
          <p:cNvSpPr txBox="1"/>
          <p:nvPr/>
        </p:nvSpPr>
        <p:spPr>
          <a:xfrm>
            <a:off x="571472" y="3357562"/>
            <a:ext cx="7786742" cy="1077218"/>
          </a:xfrm>
          <a:prstGeom prst="rect">
            <a:avLst/>
          </a:prstGeom>
          <a:noFill/>
        </p:spPr>
        <p:txBody>
          <a:bodyPr wrap="square" rtlCol="0">
            <a:spAutoFit/>
          </a:bodyPr>
          <a:lstStyle/>
          <a:p>
            <a:r>
              <a:rPr lang="en-US" sz="3200" b="1" dirty="0" smtClean="0">
                <a:solidFill>
                  <a:schemeClr val="tx2"/>
                </a:solidFill>
                <a:latin typeface="Arial" pitchFamily="34" charset="0"/>
                <a:cs typeface="Arial" pitchFamily="34" charset="0"/>
              </a:rPr>
              <a:t>Dans la formulation, on distingue deux sortes de composés:</a:t>
            </a:r>
          </a:p>
        </p:txBody>
      </p:sp>
      <p:sp>
        <p:nvSpPr>
          <p:cNvPr id="5" name="ZoneTexte 4"/>
          <p:cNvSpPr txBox="1"/>
          <p:nvPr/>
        </p:nvSpPr>
        <p:spPr>
          <a:xfrm>
            <a:off x="785786" y="4714885"/>
            <a:ext cx="7215238" cy="1354217"/>
          </a:xfrm>
          <a:prstGeom prst="rect">
            <a:avLst/>
          </a:prstGeom>
          <a:noFill/>
        </p:spPr>
        <p:txBody>
          <a:bodyPr wrap="square" rtlCol="0">
            <a:spAutoFit/>
          </a:bodyPr>
          <a:lstStyle/>
          <a:p>
            <a:pPr lvl="3">
              <a:buFont typeface="Arial" pitchFamily="34" charset="0"/>
              <a:buChar char="•"/>
            </a:pPr>
            <a:r>
              <a:rPr lang="en-US" sz="3200" b="1" dirty="0" smtClean="0">
                <a:solidFill>
                  <a:schemeClr val="accent5">
                    <a:lumMod val="50000"/>
                  </a:schemeClr>
                </a:solidFill>
                <a:latin typeface="Arial" pitchFamily="34" charset="0"/>
                <a:cs typeface="Arial" pitchFamily="34" charset="0"/>
              </a:rPr>
              <a:t>Le principe actif</a:t>
            </a:r>
          </a:p>
          <a:p>
            <a:pPr lvl="6">
              <a:buFont typeface="Arial" pitchFamily="34" charset="0"/>
              <a:buChar char="•"/>
            </a:pPr>
            <a:r>
              <a:rPr lang="en-US" sz="3200" b="1" dirty="0" smtClean="0">
                <a:solidFill>
                  <a:schemeClr val="accent5">
                    <a:lumMod val="50000"/>
                  </a:schemeClr>
                </a:solidFill>
                <a:latin typeface="Arial" pitchFamily="34" charset="0"/>
                <a:cs typeface="Arial" pitchFamily="34" charset="0"/>
              </a:rPr>
              <a:t>L’excipent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wipe(left)">
                                      <p:cBhvr>
                                        <p:cTn id="17" dur="20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fade">
                                      <p:cBhvr>
                                        <p:cTn id="22" dur="2000"/>
                                        <p:tgtEl>
                                          <p:spTgt spid="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fade">
                                      <p:cBhvr>
                                        <p:cTn id="27"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357290" y="714356"/>
            <a:ext cx="6286544" cy="769441"/>
          </a:xfrm>
          <a:prstGeom prst="rect">
            <a:avLst/>
          </a:prstGeom>
          <a:noFill/>
        </p:spPr>
        <p:txBody>
          <a:bodyPr wrap="square" rtlCol="0">
            <a:spAutoFit/>
          </a:bodyPr>
          <a:lstStyle/>
          <a:p>
            <a:pPr algn="ctr"/>
            <a:r>
              <a:rPr lang="en-US" sz="4400" b="1" dirty="0" smtClean="0">
                <a:latin typeface="Arial" pitchFamily="34" charset="0"/>
                <a:cs typeface="Arial" pitchFamily="34" charset="0"/>
              </a:rPr>
              <a:t>Principe actif</a:t>
            </a:r>
            <a:endParaRPr lang="en-US" sz="4400" b="1" dirty="0">
              <a:latin typeface="Arial" pitchFamily="34" charset="0"/>
              <a:cs typeface="Arial" pitchFamily="34" charset="0"/>
            </a:endParaRPr>
          </a:p>
        </p:txBody>
      </p:sp>
      <p:sp>
        <p:nvSpPr>
          <p:cNvPr id="6" name="ZoneTexte 5"/>
          <p:cNvSpPr txBox="1"/>
          <p:nvPr/>
        </p:nvSpPr>
        <p:spPr>
          <a:xfrm>
            <a:off x="500034" y="1714488"/>
            <a:ext cx="8215370" cy="2339102"/>
          </a:xfrm>
          <a:prstGeom prst="rect">
            <a:avLst/>
          </a:prstGeom>
          <a:noFill/>
        </p:spPr>
        <p:txBody>
          <a:bodyPr wrap="square" rtlCol="0">
            <a:spAutoFit/>
          </a:bodyPr>
          <a:lstStyle/>
          <a:p>
            <a:r>
              <a:rPr lang="fr-FR" sz="3200" dirty="0" smtClean="0">
                <a:latin typeface="Arial" pitchFamily="34" charset="0"/>
                <a:cs typeface="Arial" pitchFamily="34" charset="0"/>
              </a:rPr>
              <a:t>Le principe actif d’un médicament correspond à l’ensemble des espèces chimiques qui sont responsables de l’action de ce médicament sur l’organisme.</a:t>
            </a:r>
            <a:endParaRPr lang="en-US" sz="3200" dirty="0" smtClean="0">
              <a:latin typeface="Arial" pitchFamily="34" charset="0"/>
              <a:cs typeface="Arial" pitchFamily="34" charset="0"/>
            </a:endParaRPr>
          </a:p>
          <a:p>
            <a:endParaRPr lang="en-US" dirty="0"/>
          </a:p>
        </p:txBody>
      </p:sp>
      <p:sp>
        <p:nvSpPr>
          <p:cNvPr id="7" name="ZoneTexte 6"/>
          <p:cNvSpPr txBox="1"/>
          <p:nvPr/>
        </p:nvSpPr>
        <p:spPr>
          <a:xfrm>
            <a:off x="571472" y="4143380"/>
            <a:ext cx="7858180" cy="2339102"/>
          </a:xfrm>
          <a:prstGeom prst="rect">
            <a:avLst/>
          </a:prstGeom>
          <a:noFill/>
        </p:spPr>
        <p:txBody>
          <a:bodyPr wrap="square" rtlCol="0">
            <a:spAutoFit/>
          </a:bodyPr>
          <a:lstStyle/>
          <a:p>
            <a:pPr lvl="0">
              <a:buFont typeface="Arial" pitchFamily="34" charset="0"/>
              <a:buChar char="•"/>
            </a:pPr>
            <a:r>
              <a:rPr lang="fr-FR" sz="3200" dirty="0" smtClean="0">
                <a:latin typeface="Arial" pitchFamily="34" charset="0"/>
                <a:cs typeface="Arial" pitchFamily="34" charset="0"/>
              </a:rPr>
              <a:t>Le paracétamol est le principe actif de l’</a:t>
            </a:r>
            <a:r>
              <a:rPr lang="fr-FR" sz="3200" dirty="0" err="1" smtClean="0">
                <a:latin typeface="Arial" pitchFamily="34" charset="0"/>
                <a:cs typeface="Arial" pitchFamily="34" charset="0"/>
              </a:rPr>
              <a:t>efferalgan</a:t>
            </a:r>
            <a:endParaRPr lang="en-US" sz="3200" dirty="0" smtClean="0">
              <a:latin typeface="Arial" pitchFamily="34" charset="0"/>
              <a:cs typeface="Arial" pitchFamily="34" charset="0"/>
            </a:endParaRPr>
          </a:p>
          <a:p>
            <a:pPr lvl="0">
              <a:buFont typeface="Arial" pitchFamily="34" charset="0"/>
              <a:buChar char="•"/>
            </a:pPr>
            <a:r>
              <a:rPr lang="fr-FR" sz="3200" dirty="0" smtClean="0">
                <a:latin typeface="Arial" pitchFamily="34" charset="0"/>
                <a:cs typeface="Arial" pitchFamily="34" charset="0"/>
              </a:rPr>
              <a:t>L’acide acetylsalicylique est le principe actif de l’aspirine</a:t>
            </a:r>
            <a:endParaRPr lang="en-US" sz="3200" dirty="0" smtClean="0">
              <a:latin typeface="Arial" pitchFamily="34" charset="0"/>
              <a:cs typeface="Arial" pitchFamily="34" charset="0"/>
            </a:endParaRPr>
          </a:p>
          <a:p>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left)">
                                      <p:cBhvr>
                                        <p:cTn id="12" dur="2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wipe(left)">
                                      <p:cBhvr>
                                        <p:cTn id="17" dur="20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1" end="1"/>
                                            </p:txEl>
                                          </p:spTgt>
                                        </p:tgtEl>
                                        <p:attrNameLst>
                                          <p:attrName>style.visibility</p:attrName>
                                        </p:attrNameLst>
                                      </p:cBhvr>
                                      <p:to>
                                        <p:strVal val="visible"/>
                                      </p:to>
                                    </p:set>
                                    <p:animEffect transition="in" filter="wipe(left)">
                                      <p:cBhvr>
                                        <p:cTn id="22" dur="20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857232"/>
            <a:ext cx="8229600" cy="1143008"/>
          </a:xfrm>
        </p:spPr>
        <p:txBody>
          <a:bodyPr>
            <a:normAutofit fontScale="90000"/>
          </a:bodyPr>
          <a:lstStyle/>
          <a:p>
            <a:pPr algn="ctr"/>
            <a:r>
              <a:rPr lang="en-US" sz="4000" dirty="0" smtClean="0">
                <a:solidFill>
                  <a:schemeClr val="tx1">
                    <a:lumMod val="65000"/>
                    <a:lumOff val="35000"/>
                  </a:schemeClr>
                </a:solidFill>
                <a:latin typeface="Arial" pitchFamily="34" charset="0"/>
                <a:cs typeface="Arial" pitchFamily="34" charset="0"/>
              </a:rPr>
              <a:t> </a:t>
            </a:r>
            <a:r>
              <a:rPr lang="en-US" sz="4000" b="1" i="1" dirty="0" err="1" smtClean="0">
                <a:solidFill>
                  <a:schemeClr val="tx1">
                    <a:lumMod val="65000"/>
                    <a:lumOff val="35000"/>
                  </a:schemeClr>
                </a:solidFill>
                <a:latin typeface="Arial" pitchFamily="34" charset="0"/>
                <a:cs typeface="Arial" pitchFamily="34" charset="0"/>
              </a:rPr>
              <a:t>Dénomination</a:t>
            </a:r>
            <a:r>
              <a:rPr lang="en-US" sz="4000" b="1" i="1" dirty="0" smtClean="0">
                <a:solidFill>
                  <a:schemeClr val="tx1">
                    <a:lumMod val="65000"/>
                    <a:lumOff val="35000"/>
                  </a:schemeClr>
                </a:solidFill>
                <a:latin typeface="Arial" pitchFamily="34" charset="0"/>
                <a:cs typeface="Arial" pitchFamily="34" charset="0"/>
              </a:rPr>
              <a:t> Commune </a:t>
            </a:r>
            <a:r>
              <a:rPr lang="en-US" sz="4000" b="1" i="1" dirty="0" err="1" smtClean="0">
                <a:solidFill>
                  <a:schemeClr val="tx1">
                    <a:lumMod val="65000"/>
                    <a:lumOff val="35000"/>
                  </a:schemeClr>
                </a:solidFill>
                <a:latin typeface="Arial" pitchFamily="34" charset="0"/>
                <a:cs typeface="Arial" pitchFamily="34" charset="0"/>
              </a:rPr>
              <a:t>Internationale</a:t>
            </a:r>
            <a:r>
              <a:rPr lang="en-US" sz="4000" b="1" i="1" dirty="0" smtClean="0">
                <a:solidFill>
                  <a:schemeClr val="tx1">
                    <a:lumMod val="65000"/>
                    <a:lumOff val="35000"/>
                  </a:schemeClr>
                </a:solidFill>
                <a:latin typeface="Arial" pitchFamily="34" charset="0"/>
                <a:cs typeface="Arial" pitchFamily="34" charset="0"/>
              </a:rPr>
              <a:t> ( DCI )</a:t>
            </a:r>
            <a:endParaRPr lang="en-US" sz="4000" b="1" i="1" dirty="0">
              <a:solidFill>
                <a:schemeClr val="tx1">
                  <a:lumMod val="65000"/>
                  <a:lumOff val="35000"/>
                </a:schemeClr>
              </a:solidFill>
              <a:latin typeface="Arial" pitchFamily="34" charset="0"/>
              <a:cs typeface="Arial" pitchFamily="34" charset="0"/>
            </a:endParaRPr>
          </a:p>
        </p:txBody>
      </p:sp>
      <p:sp>
        <p:nvSpPr>
          <p:cNvPr id="3" name="Espace réservé du contenu 2"/>
          <p:cNvSpPr>
            <a:spLocks noGrp="1"/>
          </p:cNvSpPr>
          <p:nvPr>
            <p:ph idx="1"/>
          </p:nvPr>
        </p:nvSpPr>
        <p:spPr>
          <a:xfrm>
            <a:off x="428596" y="2500306"/>
            <a:ext cx="8229600" cy="3429024"/>
          </a:xfrm>
        </p:spPr>
        <p:txBody>
          <a:bodyPr>
            <a:normAutofit fontScale="92500" lnSpcReduction="10000"/>
          </a:bodyPr>
          <a:lstStyle/>
          <a:p>
            <a:pPr>
              <a:lnSpc>
                <a:spcPct val="150000"/>
              </a:lnSpc>
              <a:buNone/>
            </a:pPr>
            <a:r>
              <a:rPr lang="fr-FR" sz="3200" dirty="0" smtClean="0">
                <a:latin typeface="Arial" pitchFamily="34" charset="0"/>
                <a:cs typeface="Arial" pitchFamily="34" charset="0"/>
              </a:rPr>
              <a:t> </a:t>
            </a:r>
            <a:r>
              <a:rPr lang="fr-FR" sz="3200" dirty="0" smtClean="0">
                <a:solidFill>
                  <a:schemeClr val="accent1">
                    <a:lumMod val="50000"/>
                  </a:schemeClr>
                </a:solidFill>
                <a:latin typeface="Arial" pitchFamily="34" charset="0"/>
                <a:cs typeface="Arial" pitchFamily="34" charset="0"/>
              </a:rPr>
              <a:t>Les principes actifs sont désignés par une appellation abrégée en un mot, qui se nomme la dénomination commune internationale ou DCI et qui est officialisée par l’Organisation Mondiale de la Santé (OMS)</a:t>
            </a:r>
            <a:endParaRPr lang="en-US" sz="3200" dirty="0">
              <a:solidFill>
                <a:schemeClr val="accent1">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71546"/>
            <a:ext cx="8229600" cy="1857388"/>
          </a:xfrm>
        </p:spPr>
        <p:txBody>
          <a:bodyPr>
            <a:normAutofit fontScale="25000" lnSpcReduction="20000"/>
          </a:bodyPr>
          <a:lstStyle/>
          <a:p>
            <a:pPr>
              <a:buNone/>
            </a:pPr>
            <a:r>
              <a:rPr lang="fr-FR" sz="11200" dirty="0" smtClean="0">
                <a:solidFill>
                  <a:schemeClr val="tx2">
                    <a:lumMod val="75000"/>
                  </a:schemeClr>
                </a:solidFill>
                <a:latin typeface="Arial" pitchFamily="34" charset="0"/>
                <a:cs typeface="Arial" pitchFamily="34" charset="0"/>
              </a:rPr>
              <a:t>Les principes actifs peuvent être préparés par synthèse chimique, par synthèse issue des biotechnologies</a:t>
            </a:r>
          </a:p>
          <a:p>
            <a:pPr>
              <a:buNone/>
            </a:pPr>
            <a:r>
              <a:rPr lang="fr-FR" sz="11200" dirty="0" smtClean="0">
                <a:solidFill>
                  <a:schemeClr val="tx2">
                    <a:lumMod val="75000"/>
                  </a:schemeClr>
                </a:solidFill>
                <a:latin typeface="Arial" pitchFamily="34" charset="0"/>
                <a:cs typeface="Arial" pitchFamily="34" charset="0"/>
              </a:rPr>
              <a:t>La forme que peut prendre un médicament se nomme la galénique. </a:t>
            </a:r>
            <a:endParaRPr lang="en-US" sz="11200" dirty="0" smtClean="0">
              <a:solidFill>
                <a:schemeClr val="tx2">
                  <a:lumMod val="75000"/>
                </a:schemeClr>
              </a:solidFill>
              <a:latin typeface="Arial" pitchFamily="34" charset="0"/>
              <a:cs typeface="Arial" pitchFamily="34" charset="0"/>
            </a:endParaRPr>
          </a:p>
          <a:p>
            <a:pPr>
              <a:buNone/>
            </a:pPr>
            <a:endParaRPr lang="en-US" dirty="0"/>
          </a:p>
        </p:txBody>
      </p:sp>
      <p:pic>
        <p:nvPicPr>
          <p:cNvPr id="1027" name="Picture 3"/>
          <p:cNvPicPr>
            <a:picLocks noChangeAspect="1" noChangeArrowheads="1"/>
          </p:cNvPicPr>
          <p:nvPr/>
        </p:nvPicPr>
        <p:blipFill>
          <a:blip r:embed="rId2"/>
          <a:srcRect/>
          <a:stretch>
            <a:fillRect/>
          </a:stretch>
        </p:blipFill>
        <p:spPr bwMode="auto">
          <a:xfrm>
            <a:off x="1500166" y="3214686"/>
            <a:ext cx="5143536" cy="2979703"/>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1027"/>
                                        </p:tgtEl>
                                        <p:attrNameLst>
                                          <p:attrName>style.visibility</p:attrName>
                                        </p:attrNameLst>
                                      </p:cBhvr>
                                      <p:to>
                                        <p:strVal val="visible"/>
                                      </p:to>
                                    </p:set>
                                    <p:animEffect transition="in" filter="wipe(down)">
                                      <p:cBhvr>
                                        <p:cTn id="17" dur="580">
                                          <p:stCondLst>
                                            <p:cond delay="0"/>
                                          </p:stCondLst>
                                        </p:cTn>
                                        <p:tgtEl>
                                          <p:spTgt spid="1027"/>
                                        </p:tgtEl>
                                      </p:cBhvr>
                                    </p:animEffect>
                                    <p:anim calcmode="lin" valueType="num">
                                      <p:cBhvr>
                                        <p:cTn id="18" dur="1822" tmFilter="0,0; 0.14,0.36; 0.43,0.73; 0.71,0.91; 1.0,1.0">
                                          <p:stCondLst>
                                            <p:cond delay="0"/>
                                          </p:stCondLst>
                                        </p:cTn>
                                        <p:tgtEl>
                                          <p:spTgt spid="1027"/>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1027"/>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1027"/>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1027"/>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1027"/>
                                        </p:tgtEl>
                                        <p:attrNameLst>
                                          <p:attrName>ppt_y</p:attrName>
                                        </p:attrNameLst>
                                      </p:cBhvr>
                                      <p:tavLst>
                                        <p:tav tm="0" fmla="#ppt_y-sin(pi*$)/81">
                                          <p:val>
                                            <p:fltVal val="0"/>
                                          </p:val>
                                        </p:tav>
                                        <p:tav tm="100000">
                                          <p:val>
                                            <p:fltVal val="1"/>
                                          </p:val>
                                        </p:tav>
                                      </p:tavLst>
                                    </p:anim>
                                    <p:animScale>
                                      <p:cBhvr>
                                        <p:cTn id="23" dur="26">
                                          <p:stCondLst>
                                            <p:cond delay="650"/>
                                          </p:stCondLst>
                                        </p:cTn>
                                        <p:tgtEl>
                                          <p:spTgt spid="1027"/>
                                        </p:tgtEl>
                                      </p:cBhvr>
                                      <p:to x="100000" y="60000"/>
                                    </p:animScale>
                                    <p:animScale>
                                      <p:cBhvr>
                                        <p:cTn id="24" dur="166" decel="50000">
                                          <p:stCondLst>
                                            <p:cond delay="676"/>
                                          </p:stCondLst>
                                        </p:cTn>
                                        <p:tgtEl>
                                          <p:spTgt spid="1027"/>
                                        </p:tgtEl>
                                      </p:cBhvr>
                                      <p:to x="100000" y="100000"/>
                                    </p:animScale>
                                    <p:animScale>
                                      <p:cBhvr>
                                        <p:cTn id="25" dur="26">
                                          <p:stCondLst>
                                            <p:cond delay="1312"/>
                                          </p:stCondLst>
                                        </p:cTn>
                                        <p:tgtEl>
                                          <p:spTgt spid="1027"/>
                                        </p:tgtEl>
                                      </p:cBhvr>
                                      <p:to x="100000" y="80000"/>
                                    </p:animScale>
                                    <p:animScale>
                                      <p:cBhvr>
                                        <p:cTn id="26" dur="166" decel="50000">
                                          <p:stCondLst>
                                            <p:cond delay="1338"/>
                                          </p:stCondLst>
                                        </p:cTn>
                                        <p:tgtEl>
                                          <p:spTgt spid="1027"/>
                                        </p:tgtEl>
                                      </p:cBhvr>
                                      <p:to x="100000" y="100000"/>
                                    </p:animScale>
                                    <p:animScale>
                                      <p:cBhvr>
                                        <p:cTn id="27" dur="26">
                                          <p:stCondLst>
                                            <p:cond delay="1642"/>
                                          </p:stCondLst>
                                        </p:cTn>
                                        <p:tgtEl>
                                          <p:spTgt spid="1027"/>
                                        </p:tgtEl>
                                      </p:cBhvr>
                                      <p:to x="100000" y="90000"/>
                                    </p:animScale>
                                    <p:animScale>
                                      <p:cBhvr>
                                        <p:cTn id="28" dur="166" decel="50000">
                                          <p:stCondLst>
                                            <p:cond delay="1668"/>
                                          </p:stCondLst>
                                        </p:cTn>
                                        <p:tgtEl>
                                          <p:spTgt spid="1027"/>
                                        </p:tgtEl>
                                      </p:cBhvr>
                                      <p:to x="100000" y="100000"/>
                                    </p:animScale>
                                    <p:animScale>
                                      <p:cBhvr>
                                        <p:cTn id="29" dur="26">
                                          <p:stCondLst>
                                            <p:cond delay="1808"/>
                                          </p:stCondLst>
                                        </p:cTn>
                                        <p:tgtEl>
                                          <p:spTgt spid="1027"/>
                                        </p:tgtEl>
                                      </p:cBhvr>
                                      <p:to x="100000" y="95000"/>
                                    </p:animScale>
                                    <p:animScale>
                                      <p:cBhvr>
                                        <p:cTn id="30" dur="166" decel="50000">
                                          <p:stCondLst>
                                            <p:cond delay="1834"/>
                                          </p:stCondLst>
                                        </p:cTn>
                                        <p:tgtEl>
                                          <p:spTgt spid="102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1142976" y="785794"/>
            <a:ext cx="6357982" cy="769441"/>
          </a:xfrm>
          <a:prstGeom prst="rect">
            <a:avLst/>
          </a:prstGeom>
          <a:noFill/>
        </p:spPr>
        <p:txBody>
          <a:bodyPr wrap="square" rtlCol="0">
            <a:spAutoFit/>
          </a:bodyPr>
          <a:lstStyle/>
          <a:p>
            <a:pPr algn="ctr"/>
            <a:r>
              <a:rPr lang="en-US" sz="4400" b="1" dirty="0" smtClean="0">
                <a:latin typeface="Arial" pitchFamily="34" charset="0"/>
                <a:cs typeface="Arial" pitchFamily="34" charset="0"/>
              </a:rPr>
              <a:t>Excipients</a:t>
            </a:r>
            <a:endParaRPr lang="en-US" sz="4400" b="1" dirty="0">
              <a:latin typeface="Arial" pitchFamily="34" charset="0"/>
              <a:cs typeface="Arial" pitchFamily="34" charset="0"/>
            </a:endParaRPr>
          </a:p>
        </p:txBody>
      </p:sp>
      <p:sp>
        <p:nvSpPr>
          <p:cNvPr id="9" name="ZoneTexte 8"/>
          <p:cNvSpPr txBox="1"/>
          <p:nvPr/>
        </p:nvSpPr>
        <p:spPr>
          <a:xfrm>
            <a:off x="214282" y="1643050"/>
            <a:ext cx="8501122" cy="1661993"/>
          </a:xfrm>
          <a:prstGeom prst="rect">
            <a:avLst/>
          </a:prstGeom>
          <a:noFill/>
        </p:spPr>
        <p:txBody>
          <a:bodyPr wrap="square" rtlCol="0">
            <a:spAutoFit/>
          </a:bodyPr>
          <a:lstStyle/>
          <a:p>
            <a:r>
              <a:rPr lang="fr-FR" sz="2800" b="1" dirty="0" smtClean="0">
                <a:latin typeface="Arial" pitchFamily="34" charset="0"/>
                <a:cs typeface="Arial" pitchFamily="34" charset="0"/>
              </a:rPr>
              <a:t>Les excipients sont indispensables au bon fonctionnement du médicament car ils ont des rôles indispensables parmi lesquels : </a:t>
            </a:r>
            <a:endParaRPr lang="en-US" sz="2800" b="1" dirty="0" smtClean="0">
              <a:latin typeface="Arial" pitchFamily="34" charset="0"/>
              <a:cs typeface="Arial" pitchFamily="34" charset="0"/>
            </a:endParaRPr>
          </a:p>
          <a:p>
            <a:endParaRPr lang="en-US" dirty="0"/>
          </a:p>
        </p:txBody>
      </p:sp>
      <p:sp>
        <p:nvSpPr>
          <p:cNvPr id="10" name="ZoneTexte 9"/>
          <p:cNvSpPr txBox="1"/>
          <p:nvPr/>
        </p:nvSpPr>
        <p:spPr>
          <a:xfrm>
            <a:off x="428596" y="3214686"/>
            <a:ext cx="8072494" cy="2954655"/>
          </a:xfrm>
          <a:prstGeom prst="rect">
            <a:avLst/>
          </a:prstGeom>
          <a:noFill/>
        </p:spPr>
        <p:txBody>
          <a:bodyPr wrap="square" rtlCol="0">
            <a:spAutoFit/>
          </a:bodyPr>
          <a:lstStyle/>
          <a:p>
            <a:pPr lvl="0">
              <a:lnSpc>
                <a:spcPct val="150000"/>
              </a:lnSpc>
              <a:buFont typeface="Arial" pitchFamily="34" charset="0"/>
              <a:buChar char="•"/>
            </a:pPr>
            <a:r>
              <a:rPr lang="fr-FR" sz="2800" dirty="0" smtClean="0">
                <a:latin typeface="Arial" pitchFamily="34" charset="0"/>
                <a:cs typeface="Arial" pitchFamily="34" charset="0"/>
              </a:rPr>
              <a:t>Ils assurent la conservation des médicaments</a:t>
            </a:r>
            <a:endParaRPr lang="en-US" sz="2800" dirty="0" smtClean="0">
              <a:latin typeface="Arial" pitchFamily="34" charset="0"/>
              <a:cs typeface="Arial" pitchFamily="34" charset="0"/>
            </a:endParaRPr>
          </a:p>
          <a:p>
            <a:pPr lvl="0">
              <a:lnSpc>
                <a:spcPct val="150000"/>
              </a:lnSpc>
              <a:buFont typeface="Arial" pitchFamily="34" charset="0"/>
              <a:buChar char="•"/>
            </a:pPr>
            <a:r>
              <a:rPr lang="fr-FR" sz="2800" dirty="0" smtClean="0">
                <a:latin typeface="Arial" pitchFamily="34" charset="0"/>
                <a:cs typeface="Arial" pitchFamily="34" charset="0"/>
              </a:rPr>
              <a:t>Ils donnent au médicament leur forme (identifiable) : comprimé, poudre, sirop…</a:t>
            </a:r>
            <a:endParaRPr lang="en-US" sz="2800" dirty="0" smtClean="0">
              <a:latin typeface="Arial" pitchFamily="34" charset="0"/>
              <a:cs typeface="Arial" pitchFamily="34" charset="0"/>
            </a:endParaRPr>
          </a:p>
          <a:p>
            <a:pPr lvl="0">
              <a:lnSpc>
                <a:spcPct val="150000"/>
              </a:lnSpc>
              <a:buFont typeface="Arial" pitchFamily="34" charset="0"/>
              <a:buChar char="•"/>
            </a:pPr>
            <a:r>
              <a:rPr lang="fr-FR" sz="2800" dirty="0" smtClean="0">
                <a:latin typeface="Arial" pitchFamily="34" charset="0"/>
                <a:cs typeface="Arial" pitchFamily="34" charset="0"/>
              </a:rPr>
              <a:t>Ils donnent un goût tolérable au médicament</a:t>
            </a:r>
            <a:endParaRPr lang="en-US" sz="2800" dirty="0" smtClean="0">
              <a:latin typeface="Arial" pitchFamily="34" charset="0"/>
              <a:cs typeface="Arial" pitchFamily="34" charset="0"/>
            </a:endParaRPr>
          </a:p>
          <a:p>
            <a:endParaRPr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wipe(left)">
                                      <p:cBhvr>
                                        <p:cTn id="12" dur="20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wipe(left)">
                                      <p:cBhvr>
                                        <p:cTn id="17" dur="2000"/>
                                        <p:tgtEl>
                                          <p:spTgt spid="1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xEl>
                                              <p:pRg st="1" end="1"/>
                                            </p:txEl>
                                          </p:spTgt>
                                        </p:tgtEl>
                                        <p:attrNameLst>
                                          <p:attrName>style.visibility</p:attrName>
                                        </p:attrNameLst>
                                      </p:cBhvr>
                                      <p:to>
                                        <p:strVal val="visible"/>
                                      </p:to>
                                    </p:set>
                                    <p:animEffect transition="in" filter="wipe(left)">
                                      <p:cBhvr>
                                        <p:cTn id="22" dur="2000"/>
                                        <p:tgtEl>
                                          <p:spTgt spid="10">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
                                            <p:txEl>
                                              <p:pRg st="2" end="2"/>
                                            </p:txEl>
                                          </p:spTgt>
                                        </p:tgtEl>
                                        <p:attrNameLst>
                                          <p:attrName>style.visibility</p:attrName>
                                        </p:attrNameLst>
                                      </p:cBhvr>
                                      <p:to>
                                        <p:strVal val="visible"/>
                                      </p:to>
                                    </p:set>
                                    <p:animEffect transition="in" filter="wipe(left)">
                                      <p:cBhvr>
                                        <p:cTn id="27" dur="20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build="p"/>
      <p:bldP spid="10"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714356"/>
            <a:ext cx="8229600" cy="642942"/>
          </a:xfrm>
        </p:spPr>
        <p:txBody>
          <a:bodyPr>
            <a:noAutofit/>
          </a:bodyPr>
          <a:lstStyle/>
          <a:p>
            <a:pPr algn="ctr"/>
            <a:r>
              <a:rPr lang="fr-FR" sz="2800" dirty="0" smtClean="0">
                <a:latin typeface="Arial" pitchFamily="34" charset="0"/>
                <a:cs typeface="Arial" pitchFamily="34" charset="0"/>
              </a:rPr>
              <a:t>On trouve de nombreuses catégories d’excipients :</a:t>
            </a:r>
            <a:endParaRPr lang="en-US" sz="2800" dirty="0">
              <a:latin typeface="Arial" pitchFamily="34" charset="0"/>
              <a:cs typeface="Arial" pitchFamily="34" charset="0"/>
            </a:endParaRPr>
          </a:p>
        </p:txBody>
      </p:sp>
      <p:sp>
        <p:nvSpPr>
          <p:cNvPr id="3" name="Espace réservé du contenu 2"/>
          <p:cNvSpPr>
            <a:spLocks noGrp="1"/>
          </p:cNvSpPr>
          <p:nvPr>
            <p:ph idx="1"/>
          </p:nvPr>
        </p:nvSpPr>
        <p:spPr>
          <a:xfrm>
            <a:off x="457200" y="1714488"/>
            <a:ext cx="8229600" cy="4429156"/>
          </a:xfrm>
        </p:spPr>
        <p:txBody>
          <a:bodyPr>
            <a:normAutofit fontScale="92500" lnSpcReduction="20000"/>
          </a:bodyPr>
          <a:lstStyle/>
          <a:p>
            <a:pPr lvl="0"/>
            <a:r>
              <a:rPr lang="fr-FR" b="1" dirty="0" smtClean="0">
                <a:solidFill>
                  <a:schemeClr val="tx2">
                    <a:lumMod val="75000"/>
                  </a:schemeClr>
                </a:solidFill>
                <a:latin typeface="Arial" pitchFamily="34" charset="0"/>
                <a:cs typeface="Arial" pitchFamily="34" charset="0"/>
              </a:rPr>
              <a:t>Les </a:t>
            </a:r>
            <a:r>
              <a:rPr lang="fr-FR" b="1" dirty="0" err="1" smtClean="0">
                <a:solidFill>
                  <a:schemeClr val="tx2">
                    <a:lumMod val="75000"/>
                  </a:schemeClr>
                </a:solidFill>
                <a:latin typeface="Arial" pitchFamily="34" charset="0"/>
                <a:cs typeface="Arial" pitchFamily="34" charset="0"/>
              </a:rPr>
              <a:t>agrégants</a:t>
            </a:r>
            <a:r>
              <a:rPr lang="fr-FR" b="1" dirty="0" smtClean="0">
                <a:solidFill>
                  <a:schemeClr val="tx2">
                    <a:lumMod val="75000"/>
                  </a:schemeClr>
                </a:solidFill>
                <a:latin typeface="Arial" pitchFamily="34" charset="0"/>
                <a:cs typeface="Arial" pitchFamily="34" charset="0"/>
              </a:rPr>
              <a:t> : </a:t>
            </a:r>
            <a:r>
              <a:rPr lang="fr-FR" dirty="0" smtClean="0">
                <a:solidFill>
                  <a:schemeClr val="tx2">
                    <a:lumMod val="75000"/>
                  </a:schemeClr>
                </a:solidFill>
                <a:latin typeface="Arial" pitchFamily="34" charset="0"/>
                <a:cs typeface="Arial" pitchFamily="34" charset="0"/>
              </a:rPr>
              <a:t>ils permettent la cohésion d’un mélange de poudres.</a:t>
            </a:r>
            <a:endParaRPr lang="en-US" dirty="0" smtClean="0">
              <a:solidFill>
                <a:schemeClr val="tx2">
                  <a:lumMod val="75000"/>
                </a:schemeClr>
              </a:solidFill>
              <a:latin typeface="Arial" pitchFamily="34" charset="0"/>
              <a:cs typeface="Arial" pitchFamily="34" charset="0"/>
            </a:endParaRPr>
          </a:p>
          <a:p>
            <a:pPr lvl="0"/>
            <a:r>
              <a:rPr lang="fr-FR" b="1" dirty="0" smtClean="0">
                <a:solidFill>
                  <a:schemeClr val="tx2">
                    <a:lumMod val="75000"/>
                  </a:schemeClr>
                </a:solidFill>
                <a:latin typeface="Arial" pitchFamily="34" charset="0"/>
                <a:cs typeface="Arial" pitchFamily="34" charset="0"/>
              </a:rPr>
              <a:t>Les diluants : </a:t>
            </a:r>
            <a:r>
              <a:rPr lang="fr-FR" dirty="0" smtClean="0">
                <a:solidFill>
                  <a:schemeClr val="tx2">
                    <a:lumMod val="75000"/>
                  </a:schemeClr>
                </a:solidFill>
                <a:latin typeface="Arial" pitchFamily="34" charset="0"/>
                <a:cs typeface="Arial" pitchFamily="34" charset="0"/>
              </a:rPr>
              <a:t>ils permettent la dilution et de compléter un volume.</a:t>
            </a:r>
            <a:endParaRPr lang="en-US" dirty="0" smtClean="0">
              <a:solidFill>
                <a:schemeClr val="tx2">
                  <a:lumMod val="75000"/>
                </a:schemeClr>
              </a:solidFill>
              <a:latin typeface="Arial" pitchFamily="34" charset="0"/>
              <a:cs typeface="Arial" pitchFamily="34" charset="0"/>
            </a:endParaRPr>
          </a:p>
          <a:p>
            <a:pPr lvl="0"/>
            <a:r>
              <a:rPr lang="fr-FR" b="1" dirty="0" smtClean="0">
                <a:solidFill>
                  <a:schemeClr val="tx2">
                    <a:lumMod val="75000"/>
                  </a:schemeClr>
                </a:solidFill>
                <a:latin typeface="Arial" pitchFamily="34" charset="0"/>
                <a:cs typeface="Arial" pitchFamily="34" charset="0"/>
              </a:rPr>
              <a:t>Les intermèdes : </a:t>
            </a:r>
            <a:r>
              <a:rPr lang="fr-FR" dirty="0" smtClean="0">
                <a:solidFill>
                  <a:schemeClr val="tx2">
                    <a:lumMod val="75000"/>
                  </a:schemeClr>
                </a:solidFill>
                <a:latin typeface="Arial" pitchFamily="34" charset="0"/>
                <a:cs typeface="Arial" pitchFamily="34" charset="0"/>
              </a:rPr>
              <a:t>ils peuvent stabiliser le médicament et permettre de le fabriquer.</a:t>
            </a:r>
            <a:endParaRPr lang="en-US" dirty="0" smtClean="0">
              <a:solidFill>
                <a:schemeClr val="tx2">
                  <a:lumMod val="75000"/>
                </a:schemeClr>
              </a:solidFill>
              <a:latin typeface="Arial" pitchFamily="34" charset="0"/>
              <a:cs typeface="Arial" pitchFamily="34" charset="0"/>
            </a:endParaRPr>
          </a:p>
          <a:p>
            <a:pPr lvl="0"/>
            <a:r>
              <a:rPr lang="fr-FR" b="1" dirty="0" smtClean="0">
                <a:solidFill>
                  <a:schemeClr val="tx2">
                    <a:lumMod val="75000"/>
                  </a:schemeClr>
                </a:solidFill>
                <a:latin typeface="Arial" pitchFamily="34" charset="0"/>
                <a:cs typeface="Arial" pitchFamily="34" charset="0"/>
              </a:rPr>
              <a:t>Les colorants : </a:t>
            </a:r>
            <a:r>
              <a:rPr lang="fr-FR" dirty="0" smtClean="0">
                <a:solidFill>
                  <a:schemeClr val="tx2">
                    <a:lumMod val="75000"/>
                  </a:schemeClr>
                </a:solidFill>
                <a:latin typeface="Arial" pitchFamily="34" charset="0"/>
                <a:cs typeface="Arial" pitchFamily="34" charset="0"/>
              </a:rPr>
              <a:t>ils servent pour l’identification d’un médicament.</a:t>
            </a:r>
            <a:endParaRPr lang="en-US" dirty="0" smtClean="0">
              <a:solidFill>
                <a:schemeClr val="tx2">
                  <a:lumMod val="75000"/>
                </a:schemeClr>
              </a:solidFill>
              <a:latin typeface="Arial" pitchFamily="34" charset="0"/>
              <a:cs typeface="Arial" pitchFamily="34" charset="0"/>
            </a:endParaRPr>
          </a:p>
          <a:p>
            <a:pPr lvl="0"/>
            <a:r>
              <a:rPr lang="fr-FR" b="1" dirty="0" smtClean="0">
                <a:solidFill>
                  <a:schemeClr val="tx2">
                    <a:lumMod val="75000"/>
                  </a:schemeClr>
                </a:solidFill>
                <a:latin typeface="Arial" pitchFamily="34" charset="0"/>
                <a:cs typeface="Arial" pitchFamily="34" charset="0"/>
              </a:rPr>
              <a:t>Les édulcorants : </a:t>
            </a:r>
            <a:r>
              <a:rPr lang="fr-FR" dirty="0" smtClean="0">
                <a:solidFill>
                  <a:schemeClr val="tx2">
                    <a:lumMod val="75000"/>
                  </a:schemeClr>
                </a:solidFill>
                <a:latin typeface="Arial" pitchFamily="34" charset="0"/>
                <a:cs typeface="Arial" pitchFamily="34" charset="0"/>
              </a:rPr>
              <a:t>ils donnent un goût acceptable voire agréable, on les appelle aussi les correctifs.</a:t>
            </a:r>
            <a:endParaRPr lang="en-US" dirty="0" smtClean="0">
              <a:solidFill>
                <a:schemeClr val="tx2">
                  <a:lumMod val="75000"/>
                </a:schemeClr>
              </a:solidFill>
              <a:latin typeface="Arial" pitchFamily="34" charset="0"/>
              <a:cs typeface="Arial" pitchFamily="34" charset="0"/>
            </a:endParaRPr>
          </a:p>
          <a:p>
            <a:r>
              <a:rPr lang="fr-FR" b="1" dirty="0" smtClean="0">
                <a:solidFill>
                  <a:schemeClr val="tx2">
                    <a:lumMod val="75000"/>
                  </a:schemeClr>
                </a:solidFill>
                <a:latin typeface="Arial" pitchFamily="34" charset="0"/>
                <a:cs typeface="Arial" pitchFamily="34" charset="0"/>
              </a:rPr>
              <a:t>Les conservateurs :</a:t>
            </a:r>
            <a:r>
              <a:rPr lang="fr-FR" dirty="0" smtClean="0">
                <a:solidFill>
                  <a:schemeClr val="tx2">
                    <a:lumMod val="75000"/>
                  </a:schemeClr>
                </a:solidFill>
                <a:latin typeface="Arial" pitchFamily="34" charset="0"/>
                <a:cs typeface="Arial" pitchFamily="34" charset="0"/>
              </a:rPr>
              <a:t> ils empêchent la dégradation des médicaments, ils empêchent également la prolifération de micro-organismes</a:t>
            </a:r>
            <a:endParaRPr lang="en-US" dirty="0">
              <a:solidFill>
                <a:schemeClr val="tx2">
                  <a:lumMod val="7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left)">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left)">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left)">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357298"/>
            <a:ext cx="8229600" cy="4643470"/>
          </a:xfrm>
        </p:spPr>
        <p:txBody>
          <a:bodyPr>
            <a:normAutofit lnSpcReduction="10000"/>
          </a:bodyPr>
          <a:lstStyle/>
          <a:p>
            <a:pPr algn="ctr">
              <a:buNone/>
            </a:pPr>
            <a:r>
              <a:rPr lang="en-US" sz="2800" b="1" i="1" dirty="0" smtClean="0">
                <a:solidFill>
                  <a:srgbClr val="FF0000"/>
                </a:solidFill>
                <a:latin typeface="Arial" pitchFamily="34" charset="0"/>
                <a:cs typeface="Arial" pitchFamily="34" charset="0"/>
              </a:rPr>
              <a:t>Attention!</a:t>
            </a:r>
            <a:r>
              <a:rPr lang="en-US" sz="2800" dirty="0" smtClean="0">
                <a:latin typeface="Arial" pitchFamily="34" charset="0"/>
                <a:cs typeface="Arial" pitchFamily="34" charset="0"/>
              </a:rPr>
              <a:t> </a:t>
            </a:r>
            <a:r>
              <a:rPr lang="fr-FR" sz="2800" b="1" i="1" dirty="0" smtClean="0">
                <a:solidFill>
                  <a:schemeClr val="tx1">
                    <a:lumMod val="75000"/>
                    <a:lumOff val="25000"/>
                  </a:schemeClr>
                </a:solidFill>
                <a:latin typeface="Arial" pitchFamily="34" charset="0"/>
                <a:cs typeface="Arial" pitchFamily="34" charset="0"/>
              </a:rPr>
              <a:t>même s’ils n’ont pas d’intérêts thérapeutiques, les excipients peuvent provoquer des réactions au sein de l’organisme.  On appelle ce type d’excipients </a:t>
            </a:r>
            <a:r>
              <a:rPr lang="fr-FR" sz="2800" b="1" i="1" dirty="0" smtClean="0">
                <a:solidFill>
                  <a:schemeClr val="tx2">
                    <a:lumMod val="75000"/>
                  </a:schemeClr>
                </a:solidFill>
                <a:latin typeface="Arial" pitchFamily="34" charset="0"/>
                <a:cs typeface="Arial" pitchFamily="34" charset="0"/>
              </a:rPr>
              <a:t>« excipients à effet notoire »</a:t>
            </a:r>
          </a:p>
          <a:p>
            <a:pPr>
              <a:buNone/>
            </a:pPr>
            <a:endParaRPr lang="en-US" sz="2400" dirty="0" smtClean="0">
              <a:latin typeface="Arial" pitchFamily="34" charset="0"/>
              <a:cs typeface="Arial" pitchFamily="34" charset="0"/>
            </a:endParaRPr>
          </a:p>
          <a:p>
            <a:pPr>
              <a:buNone/>
            </a:pPr>
            <a:r>
              <a:rPr lang="en-US" sz="3200" b="1" dirty="0" err="1" smtClean="0">
                <a:solidFill>
                  <a:schemeClr val="tx1">
                    <a:lumMod val="75000"/>
                    <a:lumOff val="25000"/>
                  </a:schemeClr>
                </a:solidFill>
                <a:latin typeface="Arial" pitchFamily="34" charset="0"/>
                <a:cs typeface="Arial" pitchFamily="34" charset="0"/>
              </a:rPr>
              <a:t>Exemples</a:t>
            </a:r>
            <a:r>
              <a:rPr lang="en-US" sz="3200" b="1" dirty="0" smtClean="0">
                <a:solidFill>
                  <a:schemeClr val="tx1">
                    <a:lumMod val="75000"/>
                    <a:lumOff val="25000"/>
                  </a:schemeClr>
                </a:solidFill>
                <a:latin typeface="Arial" pitchFamily="34" charset="0"/>
                <a:cs typeface="Arial" pitchFamily="34" charset="0"/>
              </a:rPr>
              <a:t>:</a:t>
            </a:r>
          </a:p>
          <a:p>
            <a:pPr lvl="3"/>
            <a:r>
              <a:rPr lang="fr-FR" sz="3200" dirty="0" smtClean="0">
                <a:solidFill>
                  <a:schemeClr val="accent1">
                    <a:lumMod val="50000"/>
                  </a:schemeClr>
                </a:solidFill>
                <a:latin typeface="Arial" pitchFamily="34" charset="0"/>
                <a:cs typeface="Arial" pitchFamily="34" charset="0"/>
              </a:rPr>
              <a:t>L’huile d’arachide</a:t>
            </a:r>
            <a:r>
              <a:rPr lang="fr-FR" sz="2600" dirty="0" smtClean="0">
                <a:solidFill>
                  <a:schemeClr val="accent1">
                    <a:lumMod val="50000"/>
                  </a:schemeClr>
                </a:solidFill>
              </a:rPr>
              <a:t> </a:t>
            </a:r>
          </a:p>
          <a:p>
            <a:pPr lvl="6"/>
            <a:r>
              <a:rPr lang="fr-FR" sz="3200" dirty="0" smtClean="0">
                <a:solidFill>
                  <a:schemeClr val="accent1">
                    <a:lumMod val="50000"/>
                  </a:schemeClr>
                </a:solidFill>
                <a:latin typeface="Arial" pitchFamily="34" charset="0"/>
                <a:cs typeface="Arial" pitchFamily="34" charset="0"/>
              </a:rPr>
              <a:t>L’aspartame</a:t>
            </a:r>
          </a:p>
          <a:p>
            <a:pPr lvl="8"/>
            <a:r>
              <a:rPr lang="fr-FR" sz="3200" dirty="0" smtClean="0">
                <a:solidFill>
                  <a:schemeClr val="accent1">
                    <a:lumMod val="50000"/>
                  </a:schemeClr>
                </a:solidFill>
                <a:latin typeface="Arial" pitchFamily="34" charset="0"/>
                <a:cs typeface="Arial" pitchFamily="34" charset="0"/>
              </a:rPr>
              <a:t>Le lactose</a:t>
            </a:r>
            <a:endParaRPr lang="en-US" sz="3200" dirty="0">
              <a:solidFill>
                <a:schemeClr val="accent1">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581772"/>
          </a:xfrm>
        </p:spPr>
        <p:txBody>
          <a:bodyPr>
            <a:noAutofit/>
          </a:bodyPr>
          <a:lstStyle/>
          <a:p>
            <a:pPr algn="ctr"/>
            <a:r>
              <a:rPr lang="en-US" sz="3600" b="1" dirty="0" smtClean="0">
                <a:latin typeface="Arial" pitchFamily="34" charset="0"/>
                <a:cs typeface="Arial" pitchFamily="34" charset="0"/>
              </a:rPr>
              <a:t>Extrait de notice d’un médicament</a:t>
            </a:r>
            <a:endParaRPr lang="en-US" sz="3600" b="1" dirty="0">
              <a:latin typeface="Arial" pitchFamily="34" charset="0"/>
              <a:cs typeface="Arial" pitchFamily="34" charset="0"/>
            </a:endParaRPr>
          </a:p>
        </p:txBody>
      </p:sp>
      <p:sp>
        <p:nvSpPr>
          <p:cNvPr id="3" name="Espace réservé du contenu 2"/>
          <p:cNvSpPr>
            <a:spLocks noGrp="1"/>
          </p:cNvSpPr>
          <p:nvPr>
            <p:ph idx="1"/>
          </p:nvPr>
        </p:nvSpPr>
        <p:spPr>
          <a:xfrm>
            <a:off x="1214414" y="4714884"/>
            <a:ext cx="6500858" cy="571504"/>
          </a:xfrm>
        </p:spPr>
        <p:txBody>
          <a:bodyPr>
            <a:normAutofit fontScale="92500"/>
          </a:bodyPr>
          <a:lstStyle/>
          <a:p>
            <a:pPr>
              <a:buNone/>
            </a:pPr>
            <a:r>
              <a:rPr lang="en-US" sz="2800" b="1" dirty="0" smtClean="0">
                <a:solidFill>
                  <a:srgbClr val="7030A0"/>
                </a:solidFill>
                <a:latin typeface="Arial" pitchFamily="34" charset="0"/>
                <a:cs typeface="Arial" pitchFamily="34" charset="0"/>
              </a:rPr>
              <a:t>Le lactose est l’excipient à effet notoire</a:t>
            </a:r>
            <a:endParaRPr lang="en-US" sz="2800" b="1" dirty="0">
              <a:solidFill>
                <a:srgbClr val="7030A0"/>
              </a:solidFill>
              <a:latin typeface="Arial" pitchFamily="34" charset="0"/>
              <a:cs typeface="Arial" pitchFamily="34" charset="0"/>
            </a:endParaRPr>
          </a:p>
        </p:txBody>
      </p:sp>
      <p:pic>
        <p:nvPicPr>
          <p:cNvPr id="1026" name="Picture 2"/>
          <p:cNvPicPr>
            <a:picLocks noChangeAspect="1" noChangeArrowheads="1"/>
          </p:cNvPicPr>
          <p:nvPr/>
        </p:nvPicPr>
        <p:blipFill>
          <a:blip r:embed="rId2"/>
          <a:srcRect/>
          <a:stretch>
            <a:fillRect/>
          </a:stretch>
        </p:blipFill>
        <p:spPr bwMode="auto">
          <a:xfrm>
            <a:off x="1142976" y="1500174"/>
            <a:ext cx="6572296" cy="2874007"/>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Effect transition="in" filter="wipe(left)">
                                      <p:cBhvr>
                                        <p:cTn id="13" dur="2000"/>
                                        <p:tgtEl>
                                          <p:spTgt spid="1026"/>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wipe(left)">
                                      <p:cBhvr>
                                        <p:cTn id="18"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439</TotalTime>
  <Words>467</Words>
  <Application>Microsoft Office PowerPoint</Application>
  <PresentationFormat>Affichage à l'écran (4:3)</PresentationFormat>
  <Paragraphs>64</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Débit</vt:lpstr>
      <vt:lpstr>Constituants et formulation d’un médicament</vt:lpstr>
      <vt:lpstr>Formulation qu’est-ce que c’est?</vt:lpstr>
      <vt:lpstr>Diapositive 3</vt:lpstr>
      <vt:lpstr> Dénomination Commune Internationale ( DCI )</vt:lpstr>
      <vt:lpstr>Diapositive 5</vt:lpstr>
      <vt:lpstr>Diapositive 6</vt:lpstr>
      <vt:lpstr>On trouve de nombreuses catégories d’excipients :</vt:lpstr>
      <vt:lpstr>Diapositive 8</vt:lpstr>
      <vt:lpstr>Extrait de notice d’un médicament</vt:lpstr>
      <vt:lpstr>Diapositive 10</vt:lpstr>
      <vt:lpstr>Diapositive 11</vt:lpstr>
      <vt:lpstr>Diapositive 12</vt:lpstr>
      <vt:lpstr>Diapositive 13</vt:lpstr>
      <vt:lpstr> 2- Médicament générique</vt:lpstr>
      <vt:lpstr>Même principe actif mais excipients différents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Constituants et formulation d’un médicament</dc:title>
  <dc:creator>Windows User</dc:creator>
  <cp:lastModifiedBy>Windows User</cp:lastModifiedBy>
  <cp:revision>52</cp:revision>
  <dcterms:created xsi:type="dcterms:W3CDTF">2023-05-20T06:27:56Z</dcterms:created>
  <dcterms:modified xsi:type="dcterms:W3CDTF">2023-05-21T20:39:52Z</dcterms:modified>
</cp:coreProperties>
</file>