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195F5-50C5-45DD-A0CE-90A66B19E0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sz="7200" dirty="0"/>
              <a:t>PHOTOSYNTHESE </a:t>
            </a:r>
            <a:br>
              <a:rPr lang="fr-FR" sz="7200" dirty="0"/>
            </a:br>
            <a:r>
              <a:rPr lang="fr-FR" sz="7200" dirty="0"/>
              <a:t>1</a:t>
            </a:r>
            <a:r>
              <a:rPr lang="fr-FR" sz="7200" baseline="30000" dirty="0"/>
              <a:t>ère</a:t>
            </a:r>
            <a:r>
              <a:rPr lang="fr-FR" sz="7200" dirty="0"/>
              <a:t> expérience</a:t>
            </a:r>
          </a:p>
        </p:txBody>
      </p:sp>
    </p:spTree>
    <p:extLst>
      <p:ext uri="{BB962C8B-B14F-4D97-AF65-F5344CB8AC3E}">
        <p14:creationId xmlns:p14="http://schemas.microsoft.com/office/powerpoint/2010/main" val="799642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7E8A2D-F070-4528-B47F-9284E0F52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5400" dirty="0">
                <a:solidFill>
                  <a:srgbClr val="0070C0"/>
                </a:solidFill>
              </a:rPr>
              <a:t>Que peut-on conclure?</a:t>
            </a:r>
          </a:p>
        </p:txBody>
      </p:sp>
    </p:spTree>
    <p:extLst>
      <p:ext uri="{BB962C8B-B14F-4D97-AF65-F5344CB8AC3E}">
        <p14:creationId xmlns:p14="http://schemas.microsoft.com/office/powerpoint/2010/main" val="3119373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682C7-DC5A-46FE-BC0A-A66FF0F14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Puisque, seules les parties de la feuille qui ont été éclairées, contiennent de l'amidon, la lumière est donc nécessaire à la synthèse de l'amidon (c'est-à-dire à la photosynthèse).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2889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922473-0126-4FF3-B2A0-8C7535A52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Suivre les étapes de cette expérience puis tirer une conclusion</a:t>
            </a:r>
          </a:p>
        </p:txBody>
      </p:sp>
    </p:spTree>
    <p:extLst>
      <p:ext uri="{BB962C8B-B14F-4D97-AF65-F5344CB8AC3E}">
        <p14:creationId xmlns:p14="http://schemas.microsoft.com/office/powerpoint/2010/main" val="2281638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902E364-3512-4870-8DFD-4E806D493340}"/>
              </a:ext>
            </a:extLst>
          </p:cNvPr>
          <p:cNvSpPr/>
          <p:nvPr/>
        </p:nvSpPr>
        <p:spPr>
          <a:xfrm>
            <a:off x="2663687" y="1169968"/>
            <a:ext cx="6096000" cy="9664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59690" marR="53340" indent="-6350" algn="ctr">
              <a:lnSpc>
                <a:spcPct val="107000"/>
              </a:lnSpc>
              <a:spcAft>
                <a:spcPts val="15"/>
              </a:spcAft>
            </a:pPr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Préparation : on fixe un cache de carton noir sur une feuille de Pélargonium. La plante est mise au soleil direct pendant 4 heures.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2CCFEE8-8770-4F64-BD3A-E5090F7F848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659367" y="2795905"/>
            <a:ext cx="4104640" cy="3094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913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6F1811-22B9-40F3-B472-8D816935849C}"/>
              </a:ext>
            </a:extLst>
          </p:cNvPr>
          <p:cNvSpPr/>
          <p:nvPr/>
        </p:nvSpPr>
        <p:spPr>
          <a:xfrm>
            <a:off x="2279374" y="786704"/>
            <a:ext cx="65200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Au bout de 4 heures, on cueille la feuille et on enlève le cache</a:t>
            </a:r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D7CB92-72C0-48B2-87CC-E6AB1E3AF990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341315" y="1602575"/>
            <a:ext cx="4104640" cy="3096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43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5F2336F-B6AD-400A-AAE9-964B9A5E3398}"/>
              </a:ext>
            </a:extLst>
          </p:cNvPr>
          <p:cNvSpPr/>
          <p:nvPr/>
        </p:nvSpPr>
        <p:spPr>
          <a:xfrm>
            <a:off x="1086678" y="907331"/>
            <a:ext cx="8229600" cy="37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9690" marR="1270" indent="-6350" algn="ctr">
              <a:lnSpc>
                <a:spcPct val="107000"/>
              </a:lnSpc>
              <a:spcAft>
                <a:spcPts val="15"/>
              </a:spcAft>
            </a:pPr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On la met dans l'alcool bouillant. Elle en ressort décolorée après 3 minutes.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05A0C3-099B-41FE-8BE4-1F0FB4BBC3A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17245" y="1818653"/>
            <a:ext cx="4104640" cy="372427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315538D-BF17-4288-899E-506C0668F896}"/>
              </a:ext>
            </a:extLst>
          </p:cNvPr>
          <p:cNvSpPr/>
          <p:nvPr/>
        </p:nvSpPr>
        <p:spPr>
          <a:xfrm>
            <a:off x="7407965" y="2192410"/>
            <a:ext cx="2385391" cy="70981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Feuille décolorée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272A854-235E-490D-96EB-E89921D2E064}"/>
              </a:ext>
            </a:extLst>
          </p:cNvPr>
          <p:cNvCxnSpPr>
            <a:cxnSpLocks/>
          </p:cNvCxnSpPr>
          <p:nvPr/>
        </p:nvCxnSpPr>
        <p:spPr>
          <a:xfrm flipH="1">
            <a:off x="5539410" y="2584174"/>
            <a:ext cx="2001077" cy="25179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9227A5F-C3DE-4C2A-AF42-196E9B60B1EC}"/>
              </a:ext>
            </a:extLst>
          </p:cNvPr>
          <p:cNvSpPr/>
          <p:nvPr/>
        </p:nvSpPr>
        <p:spPr>
          <a:xfrm>
            <a:off x="7540487" y="4081670"/>
            <a:ext cx="2252870" cy="56984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Alcool bouillant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CD35E7F-599A-434C-9351-745962F60428}"/>
              </a:ext>
            </a:extLst>
          </p:cNvPr>
          <p:cNvCxnSpPr/>
          <p:nvPr/>
        </p:nvCxnSpPr>
        <p:spPr>
          <a:xfrm flipH="1">
            <a:off x="5539410" y="4346713"/>
            <a:ext cx="2133599" cy="18553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650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4A43C36-FCA3-4639-827D-F61954FD6885}"/>
              </a:ext>
            </a:extLst>
          </p:cNvPr>
          <p:cNvSpPr/>
          <p:nvPr/>
        </p:nvSpPr>
        <p:spPr>
          <a:xfrm>
            <a:off x="2001079" y="642288"/>
            <a:ext cx="6096000" cy="373757"/>
          </a:xfrm>
          <a:prstGeom prst="rect">
            <a:avLst/>
          </a:prstGeom>
        </p:spPr>
        <p:txBody>
          <a:bodyPr>
            <a:spAutoFit/>
          </a:bodyPr>
          <a:lstStyle/>
          <a:p>
            <a:pPr marL="674370" algn="ctr">
              <a:lnSpc>
                <a:spcPct val="107000"/>
              </a:lnSpc>
              <a:spcAft>
                <a:spcPts val="0"/>
              </a:spcAft>
            </a:pPr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Elle subit le test de l'eau iodée (2-3 min)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CE1D29-ABC5-4781-B536-9C0E0E2F34E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857071" y="1682722"/>
            <a:ext cx="4104640" cy="309499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B8294A-A542-40C4-8CFD-195C7B793160}"/>
              </a:ext>
            </a:extLst>
          </p:cNvPr>
          <p:cNvSpPr/>
          <p:nvPr/>
        </p:nvSpPr>
        <p:spPr>
          <a:xfrm>
            <a:off x="6811617" y="1842052"/>
            <a:ext cx="2809461" cy="79513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Solution d’eau iodée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7F97C62-815F-4333-8183-93A86E580E0D}"/>
              </a:ext>
            </a:extLst>
          </p:cNvPr>
          <p:cNvSpPr/>
          <p:nvPr/>
        </p:nvSpPr>
        <p:spPr>
          <a:xfrm>
            <a:off x="6983896" y="3429000"/>
            <a:ext cx="2637182" cy="79181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Feuille ayant été décolorée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7782EFA-A626-4369-9F32-B7180AA528BD}"/>
              </a:ext>
            </a:extLst>
          </p:cNvPr>
          <p:cNvCxnSpPr/>
          <p:nvPr/>
        </p:nvCxnSpPr>
        <p:spPr>
          <a:xfrm flipH="1">
            <a:off x="4810539" y="2332383"/>
            <a:ext cx="2173357" cy="3048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4DEF8E6-82E5-410C-ADC5-C231A9AB51CD}"/>
              </a:ext>
            </a:extLst>
          </p:cNvPr>
          <p:cNvCxnSpPr/>
          <p:nvPr/>
        </p:nvCxnSpPr>
        <p:spPr>
          <a:xfrm flipH="1" flipV="1">
            <a:off x="4346714" y="3429000"/>
            <a:ext cx="2796208" cy="3876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564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122E0F0-28D2-4E64-9FC0-A3649A3D8DFE}"/>
              </a:ext>
            </a:extLst>
          </p:cNvPr>
          <p:cNvSpPr/>
          <p:nvPr/>
        </p:nvSpPr>
        <p:spPr>
          <a:xfrm>
            <a:off x="3063896" y="811076"/>
            <a:ext cx="44727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Pour terminer, la feuille est rincée à l'eau. </a:t>
            </a:r>
          </a:p>
          <a:p>
            <a:pPr algn="ctr"/>
            <a:endParaRPr lang="fr-F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87B24B-D80B-470A-B8A2-9F8BC0B68F1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5300278" y="3085547"/>
            <a:ext cx="4104640" cy="309626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91607A7-46A7-417F-B129-DA564984E495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17384" y="3086817"/>
            <a:ext cx="4104640" cy="30949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CDDFB90-DC6D-4EAA-BB65-C5F7B2262A2E}"/>
              </a:ext>
            </a:extLst>
          </p:cNvPr>
          <p:cNvSpPr/>
          <p:nvPr/>
        </p:nvSpPr>
        <p:spPr>
          <a:xfrm>
            <a:off x="3256645" y="1295667"/>
            <a:ext cx="3952538" cy="1048540"/>
          </a:xfrm>
          <a:prstGeom prst="rect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Résultat: seules les parties de la feuille qui ont été éclairées sont colorées en bleu foncé</a:t>
            </a:r>
            <a:endParaRPr lang="fr-FR" dirty="0">
              <a:solidFill>
                <a:schemeClr val="accent4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7EF799-605B-4188-9DA2-8D925530CCE0}"/>
              </a:ext>
            </a:extLst>
          </p:cNvPr>
          <p:cNvSpPr/>
          <p:nvPr/>
        </p:nvSpPr>
        <p:spPr>
          <a:xfrm>
            <a:off x="1073426" y="2570922"/>
            <a:ext cx="3061252" cy="3578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Avant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11FA86-DFC5-4186-9E38-038E99C61B62}"/>
              </a:ext>
            </a:extLst>
          </p:cNvPr>
          <p:cNvSpPr/>
          <p:nvPr/>
        </p:nvSpPr>
        <p:spPr>
          <a:xfrm>
            <a:off x="5678557" y="2584991"/>
            <a:ext cx="3061252" cy="35780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Après le test à l’eau iodée)</a:t>
            </a:r>
          </a:p>
        </p:txBody>
      </p:sp>
    </p:spTree>
    <p:extLst>
      <p:ext uri="{BB962C8B-B14F-4D97-AF65-F5344CB8AC3E}">
        <p14:creationId xmlns:p14="http://schemas.microsoft.com/office/powerpoint/2010/main" val="3477209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5EA8C-8309-4E7E-B72D-8EEFC626C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5400" dirty="0">
                <a:solidFill>
                  <a:srgbClr val="0070C0"/>
                </a:solidFill>
              </a:rPr>
              <a:t>Interpréter ce résultat</a:t>
            </a:r>
            <a:r>
              <a:rPr 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83238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9DDE4-C680-4B7D-B598-7F8379EA0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sz="3200" dirty="0"/>
              <a:t>La partie de la feuille exposée à la lumière solaire est coloré en bleu donc contient de l’amidon. La photosynthèse s’effectue donc dans cette partie.</a:t>
            </a:r>
          </a:p>
          <a:p>
            <a:pPr marL="0" indent="0" algn="just">
              <a:buNone/>
            </a:pPr>
            <a:r>
              <a:rPr lang="fr-FR" sz="3200" dirty="0"/>
              <a:t>Par contre il n’y a pas de photosynthèse dans la partie cachée car la lumière n’arrive pas à atteindre cette zone</a:t>
            </a:r>
            <a:r>
              <a:rPr lang="fr-F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15184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214</Words>
  <Application>Microsoft Office PowerPoint</Application>
  <PresentationFormat>Widescreen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Facet</vt:lpstr>
      <vt:lpstr>PHOTOSYNTHESE  1ère expérience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PHOTOSYNTHESE  1ère expérience</dc:title>
  <dc:creator>Fetra</dc:creator>
  <cp:lastModifiedBy>Fetra</cp:lastModifiedBy>
  <cp:revision>8</cp:revision>
  <dcterms:created xsi:type="dcterms:W3CDTF">2023-03-23T12:55:44Z</dcterms:created>
  <dcterms:modified xsi:type="dcterms:W3CDTF">2023-03-23T15:24:59Z</dcterms:modified>
</cp:coreProperties>
</file>