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8D2F-8046-4096-9E64-A83D443C2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4331" y="715618"/>
            <a:ext cx="9490282" cy="4061764"/>
          </a:xfrm>
        </p:spPr>
        <p:txBody>
          <a:bodyPr>
            <a:noAutofit/>
          </a:bodyPr>
          <a:lstStyle/>
          <a:p>
            <a:pPr algn="ctr"/>
            <a:r>
              <a:rPr lang="fr-FR" sz="6000" dirty="0">
                <a:latin typeface="Algerian" panose="04020705040A02060702" pitchFamily="82" charset="0"/>
              </a:rPr>
              <a:t>POURQUOI FAUT-IL RESTAURER LA COUVERTURE VEGETALE </a:t>
            </a:r>
            <a:r>
              <a:rPr lang="fr-FR" sz="6000" dirty="0">
                <a:latin typeface="Algerian" panose="04020705040A02060702" pitchFamily="82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02884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15486-2E0A-4AAA-A9D6-FBC3B26F4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287" y="463826"/>
            <a:ext cx="9755325" cy="5791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Assure la production primaire de matières organiques dans un écosystème.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Assure la production d’oxygène pour la terre.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Refuge et habitat de la faune sauvage.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Agit sur le climat: régulation de l’humidité et de la précipitation.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Stabilise  et fertilise le sol, protège contre l’érosion.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Intérêt sur le plan touristique et économique.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Intérêt pour la science: recherche scientifique, biodiversité, plante médicinale.</a:t>
            </a:r>
          </a:p>
        </p:txBody>
      </p:sp>
    </p:spTree>
    <p:extLst>
      <p:ext uri="{BB962C8B-B14F-4D97-AF65-F5344CB8AC3E}">
        <p14:creationId xmlns:p14="http://schemas.microsoft.com/office/powerpoint/2010/main" val="4171179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82F5A-C5A2-4CC4-8879-6B9765692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4330" y="516835"/>
            <a:ext cx="9490282" cy="5394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Comprenez-vous maintenant la nécessité de restaurer la couverture végétale?</a:t>
            </a:r>
          </a:p>
          <a:p>
            <a:pPr marL="0" indent="0" algn="ctr">
              <a:buNone/>
            </a:pP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Alors, que peut-on faire pour réaliser cette restauration?</a:t>
            </a:r>
          </a:p>
        </p:txBody>
      </p:sp>
    </p:spTree>
    <p:extLst>
      <p:ext uri="{BB962C8B-B14F-4D97-AF65-F5344CB8AC3E}">
        <p14:creationId xmlns:p14="http://schemas.microsoft.com/office/powerpoint/2010/main" val="1384400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F168C-5E6F-45AF-9352-3C9007AD4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0451" y="2017267"/>
            <a:ext cx="3314769" cy="28234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15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64120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64A5C-9555-4E93-9D62-BDBAC4A12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Soit en laissant la nature prendre soin d’elle donc </a:t>
            </a:r>
            <a:r>
              <a:rPr lang="fr-FR" sz="4000">
                <a:latin typeface="Arial" panose="020B0604020202020204" pitchFamily="34" charset="0"/>
                <a:cs typeface="Arial" panose="020B0604020202020204" pitchFamily="34" charset="0"/>
              </a:rPr>
              <a:t>grâce à 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la germination naturelle des </a:t>
            </a:r>
            <a:r>
              <a:rPr lang="fr-FR" sz="4000">
                <a:latin typeface="Arial" panose="020B0604020202020204" pitchFamily="34" charset="0"/>
                <a:cs typeface="Arial" panose="020B0604020202020204" pitchFamily="34" charset="0"/>
              </a:rPr>
              <a:t>graines.</a:t>
            </a:r>
          </a:p>
          <a:p>
            <a:pPr marL="0" indent="0">
              <a:buNone/>
            </a:pP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Soit avec l’intervention humaine par le biais du reboisement.</a:t>
            </a:r>
          </a:p>
        </p:txBody>
      </p:sp>
    </p:spTree>
    <p:extLst>
      <p:ext uri="{BB962C8B-B14F-4D97-AF65-F5344CB8AC3E}">
        <p14:creationId xmlns:p14="http://schemas.microsoft.com/office/powerpoint/2010/main" val="303841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A5A04-F91B-4641-9AFE-951223DCC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715617"/>
            <a:ext cx="8915400" cy="51956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Consignes: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Utiliser le cahier d’exercice pour écrire les réponses.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Travail de groupe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traiter chaque question: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¤ Travail individuel 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¤ Puis formation d’un petit groupe et mise en commun.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¤ A la fin, échange en plénière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réponse à chaque question se trouve dans la page suivante.</a:t>
            </a:r>
          </a:p>
          <a:p>
            <a:pPr marL="0" indent="0">
              <a:buNone/>
            </a:pP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278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E9F5B-2FAC-4929-B443-CA0E40261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Qu’est-ce que la couverture végétale ?</a:t>
            </a:r>
          </a:p>
        </p:txBody>
      </p:sp>
    </p:spTree>
    <p:extLst>
      <p:ext uri="{BB962C8B-B14F-4D97-AF65-F5344CB8AC3E}">
        <p14:creationId xmlns:p14="http://schemas.microsoft.com/office/powerpoint/2010/main" val="254747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202BF-7506-45F0-A343-8517BD390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C’est la couche végétale recouvrant le sol: forêt, savane, steppe, mangrove, formation herbeuse</a:t>
            </a:r>
            <a:r>
              <a:rPr lang="fr-FR" sz="4800" dirty="0"/>
              <a:t>, etc. </a:t>
            </a:r>
          </a:p>
        </p:txBody>
      </p:sp>
    </p:spTree>
    <p:extLst>
      <p:ext uri="{BB962C8B-B14F-4D97-AF65-F5344CB8AC3E}">
        <p14:creationId xmlns:p14="http://schemas.microsoft.com/office/powerpoint/2010/main" val="1629508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779ED-F210-4447-BCDC-2AE178CB9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La couverture végétale est de plus en plus  détruite, dégradée de nos jours.</a:t>
            </a:r>
          </a:p>
          <a:p>
            <a:pPr marL="0" indent="0" algn="ctr">
              <a:buNone/>
            </a:pPr>
            <a:r>
              <a:rPr lang="fr-FR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Quels sont les facteurs de cette dégradation?</a:t>
            </a:r>
          </a:p>
        </p:txBody>
      </p:sp>
    </p:spTree>
    <p:extLst>
      <p:ext uri="{BB962C8B-B14F-4D97-AF65-F5344CB8AC3E}">
        <p14:creationId xmlns:p14="http://schemas.microsoft.com/office/powerpoint/2010/main" val="1763133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A420-B3E1-407D-BBA2-E46349E67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890" y="516835"/>
            <a:ext cx="8915400" cy="564542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1688B5-55D7-4AA8-AE10-2F32DE99837D}"/>
              </a:ext>
            </a:extLst>
          </p:cNvPr>
          <p:cNvSpPr/>
          <p:nvPr/>
        </p:nvSpPr>
        <p:spPr>
          <a:xfrm>
            <a:off x="5671930" y="2544417"/>
            <a:ext cx="2054087" cy="12987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Causes de la dégradation de la couverture végétale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29E6D-8538-4135-BCA8-BA0F0AE16870}"/>
              </a:ext>
            </a:extLst>
          </p:cNvPr>
          <p:cNvSpPr/>
          <p:nvPr/>
        </p:nvSpPr>
        <p:spPr>
          <a:xfrm>
            <a:off x="2928730" y="1080051"/>
            <a:ext cx="1815548" cy="79513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543E4E-8023-4FB8-8AA4-B48DE09583B7}"/>
              </a:ext>
            </a:extLst>
          </p:cNvPr>
          <p:cNvSpPr/>
          <p:nvPr/>
        </p:nvSpPr>
        <p:spPr>
          <a:xfrm>
            <a:off x="5738191" y="1007165"/>
            <a:ext cx="1921566" cy="79513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6C1E6E-9D67-4AD4-9828-A96A98546D9D}"/>
              </a:ext>
            </a:extLst>
          </p:cNvPr>
          <p:cNvSpPr/>
          <p:nvPr/>
        </p:nvSpPr>
        <p:spPr>
          <a:xfrm>
            <a:off x="8653670" y="1007165"/>
            <a:ext cx="1921566" cy="79513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71F20C-9523-4E71-96A2-53D17E69A616}"/>
              </a:ext>
            </a:extLst>
          </p:cNvPr>
          <p:cNvSpPr/>
          <p:nvPr/>
        </p:nvSpPr>
        <p:spPr>
          <a:xfrm>
            <a:off x="2928730" y="4585252"/>
            <a:ext cx="1815548" cy="79513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0F353A-E692-4CE6-A447-77D5343BE20C}"/>
              </a:ext>
            </a:extLst>
          </p:cNvPr>
          <p:cNvSpPr/>
          <p:nvPr/>
        </p:nvSpPr>
        <p:spPr>
          <a:xfrm>
            <a:off x="5738192" y="4585252"/>
            <a:ext cx="1921566" cy="795130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D66021-87C9-4017-9A38-826393FE8E09}"/>
              </a:ext>
            </a:extLst>
          </p:cNvPr>
          <p:cNvSpPr/>
          <p:nvPr/>
        </p:nvSpPr>
        <p:spPr>
          <a:xfrm>
            <a:off x="8653670" y="4585252"/>
            <a:ext cx="1921566" cy="795130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C759585-C314-46A9-8762-F057B984B0D9}"/>
              </a:ext>
            </a:extLst>
          </p:cNvPr>
          <p:cNvCxnSpPr/>
          <p:nvPr/>
        </p:nvCxnSpPr>
        <p:spPr>
          <a:xfrm flipH="1" flipV="1">
            <a:off x="4744278" y="1875182"/>
            <a:ext cx="927652" cy="669235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C5414D9-DD12-479A-99DC-66FEEB8EE784}"/>
              </a:ext>
            </a:extLst>
          </p:cNvPr>
          <p:cNvCxnSpPr/>
          <p:nvPr/>
        </p:nvCxnSpPr>
        <p:spPr>
          <a:xfrm flipV="1">
            <a:off x="7726017" y="1802296"/>
            <a:ext cx="927653" cy="74212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0879A00-25E2-4C09-B6F5-CDB38CD483F7}"/>
              </a:ext>
            </a:extLst>
          </p:cNvPr>
          <p:cNvCxnSpPr/>
          <p:nvPr/>
        </p:nvCxnSpPr>
        <p:spPr>
          <a:xfrm flipH="1">
            <a:off x="4777408" y="3843130"/>
            <a:ext cx="894522" cy="74212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0DC21FA-941D-4948-8CAF-B0F857623C58}"/>
              </a:ext>
            </a:extLst>
          </p:cNvPr>
          <p:cNvCxnSpPr/>
          <p:nvPr/>
        </p:nvCxnSpPr>
        <p:spPr>
          <a:xfrm>
            <a:off x="7726017" y="3843130"/>
            <a:ext cx="927653" cy="74212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3265BB0-5DE9-469A-9C2D-10919FB6F1A2}"/>
              </a:ext>
            </a:extLst>
          </p:cNvPr>
          <p:cNvCxnSpPr>
            <a:endCxn id="7" idx="2"/>
          </p:cNvCxnSpPr>
          <p:nvPr/>
        </p:nvCxnSpPr>
        <p:spPr>
          <a:xfrm flipV="1">
            <a:off x="6698973" y="1802296"/>
            <a:ext cx="1" cy="74212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976126-B168-4268-8575-146EFBFC6C88}"/>
              </a:ext>
            </a:extLst>
          </p:cNvPr>
          <p:cNvCxnSpPr>
            <a:stCxn id="4" idx="2"/>
            <a:endCxn id="10" idx="0"/>
          </p:cNvCxnSpPr>
          <p:nvPr/>
        </p:nvCxnSpPr>
        <p:spPr>
          <a:xfrm>
            <a:off x="6698974" y="3843130"/>
            <a:ext cx="1" cy="74212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565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179EA-962A-4368-9681-CD767C736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652669"/>
            <a:ext cx="10166142" cy="55526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Les causes sont nombreuses: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La déforestation: défrichement, coupe illicite des arbres, surpâturage du sous-bois, pâturage en forêt, etc.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Destruction causée par des activités minières.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Incendie: feu de brousse d’origine naturelle ou criminelle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Catastrophe naturelle: glissement de terrain, etc.</a:t>
            </a:r>
          </a:p>
        </p:txBody>
      </p:sp>
    </p:spTree>
    <p:extLst>
      <p:ext uri="{BB962C8B-B14F-4D97-AF65-F5344CB8AC3E}">
        <p14:creationId xmlns:p14="http://schemas.microsoft.com/office/powerpoint/2010/main" val="408111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F53A0-3E41-4705-879C-35E1B0A6C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800" dirty="0">
                <a:latin typeface="Arial" panose="020B0604020202020204" pitchFamily="34" charset="0"/>
                <a:cs typeface="Arial" panose="020B0604020202020204" pitchFamily="34" charset="0"/>
              </a:rPr>
              <a:t>Pourtant, la couverture végétale a de nombreuses fonctions .</a:t>
            </a:r>
          </a:p>
          <a:p>
            <a:pPr marL="0" indent="0" algn="ctr">
              <a:buNone/>
            </a:pPr>
            <a:r>
              <a:rPr lang="fr-FR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Enumérer et expliquer brièvement leur rôles.</a:t>
            </a:r>
          </a:p>
        </p:txBody>
      </p:sp>
    </p:spTree>
    <p:extLst>
      <p:ext uri="{BB962C8B-B14F-4D97-AF65-F5344CB8AC3E}">
        <p14:creationId xmlns:p14="http://schemas.microsoft.com/office/powerpoint/2010/main" val="1637119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E491C-EE21-4D71-98CC-693E351C1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30087"/>
            <a:ext cx="8915400" cy="5565913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D5ABCE-D22C-4A06-AADC-E010E6C9CE0A}"/>
              </a:ext>
            </a:extLst>
          </p:cNvPr>
          <p:cNvSpPr/>
          <p:nvPr/>
        </p:nvSpPr>
        <p:spPr>
          <a:xfrm>
            <a:off x="6066251" y="2703443"/>
            <a:ext cx="1961322" cy="1219200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accent4">
                    <a:lumMod val="75000"/>
                  </a:schemeClr>
                </a:solidFill>
              </a:rPr>
              <a:t>Principales fonctions de la couverture végétale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53FDC-CD7A-451B-B0DF-0CB34B1769C8}"/>
              </a:ext>
            </a:extLst>
          </p:cNvPr>
          <p:cNvSpPr/>
          <p:nvPr/>
        </p:nvSpPr>
        <p:spPr>
          <a:xfrm>
            <a:off x="3684104" y="1338470"/>
            <a:ext cx="1245705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FA0329-3BC1-4F93-8F0A-773B3D0D25B1}"/>
              </a:ext>
            </a:extLst>
          </p:cNvPr>
          <p:cNvSpPr/>
          <p:nvPr/>
        </p:nvSpPr>
        <p:spPr>
          <a:xfrm>
            <a:off x="3684104" y="2862470"/>
            <a:ext cx="1245705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2882A5-4B7A-4273-AC34-04CAE6B38FC1}"/>
              </a:ext>
            </a:extLst>
          </p:cNvPr>
          <p:cNvSpPr/>
          <p:nvPr/>
        </p:nvSpPr>
        <p:spPr>
          <a:xfrm>
            <a:off x="3684104" y="4532243"/>
            <a:ext cx="1245705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331B68-819D-4342-AC04-095C7201AE59}"/>
              </a:ext>
            </a:extLst>
          </p:cNvPr>
          <p:cNvSpPr/>
          <p:nvPr/>
        </p:nvSpPr>
        <p:spPr>
          <a:xfrm>
            <a:off x="8958470" y="1338470"/>
            <a:ext cx="1245705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A2F9C4-F5FA-4A52-8CDF-936A3C2021AD}"/>
              </a:ext>
            </a:extLst>
          </p:cNvPr>
          <p:cNvSpPr/>
          <p:nvPr/>
        </p:nvSpPr>
        <p:spPr>
          <a:xfrm>
            <a:off x="8958471" y="2862470"/>
            <a:ext cx="1245704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928EC5-C3FF-4A03-9046-E189686BB7AD}"/>
              </a:ext>
            </a:extLst>
          </p:cNvPr>
          <p:cNvSpPr/>
          <p:nvPr/>
        </p:nvSpPr>
        <p:spPr>
          <a:xfrm>
            <a:off x="8958470" y="4412974"/>
            <a:ext cx="1245705" cy="715617"/>
          </a:xfrm>
          <a:prstGeom prst="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4A76037-D51C-4CF1-A7C2-152527BEAC85}"/>
              </a:ext>
            </a:extLst>
          </p:cNvPr>
          <p:cNvCxnSpPr/>
          <p:nvPr/>
        </p:nvCxnSpPr>
        <p:spPr>
          <a:xfrm flipH="1" flipV="1">
            <a:off x="4929809" y="2054087"/>
            <a:ext cx="1166191" cy="6493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EA6DF8E-021B-48B6-AFDD-F6036ADA88E3}"/>
              </a:ext>
            </a:extLst>
          </p:cNvPr>
          <p:cNvCxnSpPr/>
          <p:nvPr/>
        </p:nvCxnSpPr>
        <p:spPr>
          <a:xfrm flipH="1">
            <a:off x="4929809" y="3273287"/>
            <a:ext cx="113644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BDCBAB7-6B25-4121-9027-D4A928522789}"/>
              </a:ext>
            </a:extLst>
          </p:cNvPr>
          <p:cNvCxnSpPr>
            <a:endCxn id="9" idx="1"/>
          </p:cNvCxnSpPr>
          <p:nvPr/>
        </p:nvCxnSpPr>
        <p:spPr>
          <a:xfrm>
            <a:off x="8027573" y="3220277"/>
            <a:ext cx="930898" cy="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4314282-7B55-41B4-84C6-18E99C015C9D}"/>
              </a:ext>
            </a:extLst>
          </p:cNvPr>
          <p:cNvCxnSpPr/>
          <p:nvPr/>
        </p:nvCxnSpPr>
        <p:spPr>
          <a:xfrm>
            <a:off x="8027573" y="3935894"/>
            <a:ext cx="930897" cy="50358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674095F-3273-4C84-A8A9-9F731FDB036A}"/>
              </a:ext>
            </a:extLst>
          </p:cNvPr>
          <p:cNvCxnSpPr/>
          <p:nvPr/>
        </p:nvCxnSpPr>
        <p:spPr>
          <a:xfrm flipH="1">
            <a:off x="4929809" y="3922643"/>
            <a:ext cx="1166191" cy="6096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C2AA4D4-FAD1-4EC3-97FD-E43966C6C302}"/>
              </a:ext>
            </a:extLst>
          </p:cNvPr>
          <p:cNvCxnSpPr/>
          <p:nvPr/>
        </p:nvCxnSpPr>
        <p:spPr>
          <a:xfrm flipV="1">
            <a:off x="8027573" y="2054087"/>
            <a:ext cx="930897" cy="6493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6399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288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Algerian</vt:lpstr>
      <vt:lpstr>Arial</vt:lpstr>
      <vt:lpstr>Century Gothic</vt:lpstr>
      <vt:lpstr>Wingdings</vt:lpstr>
      <vt:lpstr>Wingdings 3</vt:lpstr>
      <vt:lpstr>Wisp</vt:lpstr>
      <vt:lpstr>POURQUOI FAUT-IL RESTAURER LA COUVERTURE VEGETALE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POURQUOI FAUT-IL RESTAURER LA COUVERTURE VEGETALE ?</dc:title>
  <dc:creator>Fetra</dc:creator>
  <cp:lastModifiedBy>Fetra</cp:lastModifiedBy>
  <cp:revision>19</cp:revision>
  <dcterms:created xsi:type="dcterms:W3CDTF">2023-03-29T15:15:59Z</dcterms:created>
  <dcterms:modified xsi:type="dcterms:W3CDTF">2023-03-29T17:30:06Z</dcterms:modified>
</cp:coreProperties>
</file>