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79EA9-C823-4C24-B3BC-C4262F0A869C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02/04/2023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1EBED5-9238-41D0-AB38-74617BEE9470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8736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C5D7E9-4608-4E96-B3E7-3D893D76BF4C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02/04/2023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370291-CE26-411E-A974-5DBD770C9EDC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3990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E502AA-1658-4935-8C2D-7605373AC239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02/04/2023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5FB084-F104-40CD-BC93-70768AD90E25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04967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96B77B-0554-4274-82AA-485C2AEF5383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02/04/2023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553BC9-2600-4116-BE54-6E9D48D596E6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6111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A2F07-4CEA-4A95-AC51-74651068ACBA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02/04/2023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E514A0-1489-4158-8D8B-5313EEA1A6BF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6275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46E581-9E60-49D6-8832-63BD88FF5B64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02/04/2023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9A5BAF-D629-4270-A6A2-F4FE7E1A51F3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30177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1CA644-2A69-4002-9559-D90F3FFCB66F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02/04/2023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C11B40-D0F6-40E0-9E5B-6275CD8B9911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2331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34239C-8AFE-4982-B8C8-EFDA317C1922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02/04/2023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8B9DB6-9803-4710-B19A-603D098B3626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24565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DE4B1-ADCF-431C-9F17-5BA53E4F61D8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02/04/2023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5BC3EF-C31E-42BE-9307-71304F5A9334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7308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4375D4-2507-4360-B768-95331A773318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02/04/2023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A92303-0F57-4DF6-85BA-1AA4AB4443A9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31243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dirty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7271CC-04F1-48CA-9814-A35DBCEE04BE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02/04/2023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6DAE12-BEAC-4CE9-A7AC-AE4809A52E9B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52912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C7F96FA-3DEB-414A-8BC7-097DEC789C3D}" type="datetimeFigureOut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02/04/2023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4166627-3A98-4DB2-9054-088B2FC4BFA3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3515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8000"/>
          </a:xfrm>
          <a:solidFill>
            <a:schemeClr val="tx2">
              <a:lumMod val="20000"/>
              <a:lumOff val="80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txBody>
          <a:bodyPr/>
          <a:lstStyle/>
          <a:p>
            <a:r>
              <a:rPr lang="fr-FR" dirty="0" smtClean="0"/>
              <a:t>Trouver dans la diapositive suivante les différents types de fermentation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0" y="474663"/>
          <a:ext cx="8928101" cy="6238875"/>
        </p:xfrm>
        <a:graphic>
          <a:graphicData uri="http://schemas.openxmlformats.org/drawingml/2006/table">
            <a:tbl>
              <a:tblPr firstRow="1" firstCol="1" bandRow="1"/>
              <a:tblGrid>
                <a:gridCol w="1504726"/>
                <a:gridCol w="1542720"/>
                <a:gridCol w="1542720"/>
                <a:gridCol w="1543554"/>
                <a:gridCol w="1141781"/>
                <a:gridCol w="1607362"/>
                <a:gridCol w="45238"/>
              </a:tblGrid>
              <a:tr h="128537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fr-FR" sz="1800" b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Times New Roman"/>
                        </a:rPr>
                        <a:t>Types de fermentations</a:t>
                      </a:r>
                      <a:endParaRPr lang="fr-FR" sz="1800" dirty="0">
                        <a:solidFill>
                          <a:srgbClr val="0070C0"/>
                        </a:solidFill>
                        <a:effectLst/>
                        <a:latin typeface="+mn-lt"/>
                      </a:endParaRPr>
                    </a:p>
                  </a:txBody>
                  <a:tcPr marL="58776" marR="58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fr-FR" sz="1800" b="1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Times New Roman"/>
                        </a:rPr>
                        <a:t>Fermentation alcoolique</a:t>
                      </a:r>
                      <a:endParaRPr lang="fr-FR" sz="1800" dirty="0"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58776" marR="58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fr-FR" sz="1800" b="1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Times New Roman"/>
                        </a:rPr>
                        <a:t>Fermentation lactique</a:t>
                      </a:r>
                      <a:endParaRPr lang="fr-FR" sz="1800" dirty="0"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58776" marR="58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fr-FR" sz="1800" b="1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Times New Roman"/>
                        </a:rPr>
                        <a:t>Fermentation acétique</a:t>
                      </a:r>
                      <a:endParaRPr lang="fr-FR" sz="1800" dirty="0"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58776" marR="58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fr-FR" sz="1800" b="1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Times New Roman"/>
                        </a:rPr>
                        <a:t>Fermentation butyrique</a:t>
                      </a:r>
                      <a:endParaRPr lang="fr-FR" sz="1800" dirty="0"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58776" marR="58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Fermentation méthanique</a:t>
                      </a:r>
                      <a:endParaRPr lang="fr-FR" sz="1800" dirty="0" smtClean="0">
                        <a:solidFill>
                          <a:srgbClr val="C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endParaRPr lang="fr-FR" sz="1800" dirty="0"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58776" marR="58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400"/>
                        </a:spcAft>
                      </a:pPr>
                      <a:endParaRPr lang="fr-FR" sz="900" dirty="0">
                        <a:solidFill>
                          <a:srgbClr val="C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102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fr-FR" sz="1400" b="1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Times New Roman"/>
                        </a:rPr>
                        <a:t>Matière organique utilisée</a:t>
                      </a:r>
                      <a:endParaRPr lang="fr-FR" sz="1400" dirty="0">
                        <a:solidFill>
                          <a:srgbClr val="0070C0"/>
                        </a:solidFill>
                        <a:effectLst/>
                        <a:latin typeface="+mn-lt"/>
                      </a:endParaRPr>
                    </a:p>
                  </a:txBody>
                  <a:tcPr marL="58776" marR="58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glucose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8776" marR="58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lactose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8776" marR="58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Alcool éthylique ou Ethanol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8776" marR="58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-cellulose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50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-amidon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8776" marR="58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Déchets d’élevage et urbains</a:t>
                      </a:r>
                    </a:p>
                    <a:p>
                      <a:pPr>
                        <a:lnSpc>
                          <a:spcPct val="150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8776" marR="58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8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69095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fr-FR" sz="1400" b="1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Times New Roman"/>
                        </a:rPr>
                        <a:t>Micro-organismes responsables</a:t>
                      </a:r>
                      <a:endParaRPr lang="fr-FR" sz="1400" dirty="0">
                        <a:solidFill>
                          <a:srgbClr val="0070C0"/>
                        </a:solidFill>
                        <a:effectLst/>
                        <a:latin typeface="+mn-lt"/>
                      </a:endParaRPr>
                    </a:p>
                  </a:txBody>
                  <a:tcPr marL="58776" marR="58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Levure de bière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8776" marR="58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-bacilles lactiques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50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-streptocoques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8776" marR="58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-bactéries acétifiantes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8776" marR="58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Clostrodium butyricum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8776" marR="58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bactéries</a:t>
                      </a:r>
                      <a:endParaRPr lang="fr-FR" sz="14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8776" marR="58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400"/>
                        </a:spcAft>
                      </a:pPr>
                      <a:r>
                        <a:rPr lang="fr-FR" sz="900" dirty="0">
                          <a:solidFill>
                            <a:srgbClr val="C0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095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fr-FR" sz="1400" b="1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Times New Roman"/>
                        </a:rPr>
                        <a:t>Mode de vie de micro-organismes</a:t>
                      </a:r>
                      <a:endParaRPr lang="fr-FR" sz="1400" dirty="0">
                        <a:solidFill>
                          <a:srgbClr val="0070C0"/>
                        </a:solidFill>
                        <a:effectLst/>
                        <a:latin typeface="+mn-lt"/>
                      </a:endParaRPr>
                    </a:p>
                  </a:txBody>
                  <a:tcPr marL="58776" marR="58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anaérobie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8776" marR="58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aérobie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8776" marR="58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aérobie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8776" marR="58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Anaérobie strict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8776" marR="58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anaérobie</a:t>
                      </a:r>
                    </a:p>
                    <a:p>
                      <a:pPr>
                        <a:lnSpc>
                          <a:spcPct val="150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8776" marR="58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400"/>
                        </a:spcAft>
                      </a:pPr>
                      <a:r>
                        <a:rPr lang="fr-FR" sz="900" dirty="0">
                          <a:solidFill>
                            <a:srgbClr val="C0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021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fr-FR" sz="1400" b="1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Times New Roman"/>
                        </a:rPr>
                        <a:t>Substance organique obtenue</a:t>
                      </a:r>
                      <a:endParaRPr lang="fr-FR" sz="1400" dirty="0">
                        <a:solidFill>
                          <a:srgbClr val="0070C0"/>
                        </a:solidFill>
                        <a:effectLst/>
                        <a:latin typeface="+mn-lt"/>
                      </a:endParaRPr>
                    </a:p>
                  </a:txBody>
                  <a:tcPr marL="58776" marR="58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Ethanol ou alcool éthylique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8776" marR="58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Acide lactique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8776" marR="58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Acide acétique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8776" marR="58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Acide butyrique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8776" marR="58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Méthane </a:t>
                      </a:r>
                    </a:p>
                    <a:p>
                      <a:pPr>
                        <a:lnSpc>
                          <a:spcPct val="150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8776" marR="58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400"/>
                        </a:spcAft>
                      </a:pPr>
                      <a:r>
                        <a:rPr lang="fr-FR" sz="900" dirty="0">
                          <a:solidFill>
                            <a:srgbClr val="C0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0036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fr-FR" sz="1400" b="1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Times New Roman"/>
                        </a:rPr>
                        <a:t>Application technologique de fermentations</a:t>
                      </a:r>
                      <a:endParaRPr lang="fr-FR" sz="1400" dirty="0">
                        <a:solidFill>
                          <a:srgbClr val="0070C0"/>
                        </a:solidFill>
                        <a:effectLst/>
                        <a:latin typeface="+mn-lt"/>
                      </a:endParaRPr>
                    </a:p>
                  </a:txBody>
                  <a:tcPr marL="58776" marR="58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Fabrication de vin, bière….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8776" marR="58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Fabrication de yaourt, fromage, choucroute et ensilage de fourrages verts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8776" marR="58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Fabrication de vinaigre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8776" marR="58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 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8776" marR="58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fabrication des engrais organiques, biogaz</a:t>
                      </a:r>
                    </a:p>
                    <a:p>
                      <a:pPr>
                        <a:lnSpc>
                          <a:spcPct val="150000"/>
                        </a:lnSpc>
                        <a:spcBef>
                          <a:spcPts val="240"/>
                        </a:spcBef>
                        <a:spcAft>
                          <a:spcPts val="240"/>
                        </a:spcAft>
                      </a:pP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8776" marR="587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400"/>
                        </a:spcAft>
                      </a:pPr>
                      <a:r>
                        <a:rPr lang="fr-FR" sz="900" dirty="0">
                          <a:solidFill>
                            <a:srgbClr val="C00000"/>
                          </a:solidFill>
                          <a:effectLst/>
                          <a:latin typeface="Verdana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771800" y="0"/>
            <a:ext cx="3529061" cy="52322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800" b="1" dirty="0">
                <a:solidFill>
                  <a:srgbClr val="0070C0"/>
                </a:solidFill>
              </a:rPr>
              <a:t>La fermentation</a:t>
            </a:r>
            <a:r>
              <a:rPr lang="fr-FR" sz="2400" b="1" u="sng" dirty="0">
                <a:solidFill>
                  <a:prstClr val="black"/>
                </a:solidFill>
                <a:ea typeface="Times New Roman" pitchFamily="18" charset="0"/>
                <a:cs typeface="Times New Roman" pitchFamily="18" charset="0"/>
              </a:rPr>
              <a:t> </a:t>
            </a:r>
            <a:endParaRPr lang="fr-F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09856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114</Words>
  <Application>Microsoft Office PowerPoint</Application>
  <PresentationFormat>Affichage à l'écran (4:3)</PresentationFormat>
  <Paragraphs>44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1_Thème Office</vt:lpstr>
      <vt:lpstr>Trouver dans la diapositive suivante les différents types de fermentation </vt:lpstr>
      <vt:lpstr>Diapositive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RASOJIVOLA Eugène</dc:creator>
  <cp:lastModifiedBy>LOVA</cp:lastModifiedBy>
  <cp:revision>3</cp:revision>
  <dcterms:created xsi:type="dcterms:W3CDTF">2018-10-12T03:34:32Z</dcterms:created>
  <dcterms:modified xsi:type="dcterms:W3CDTF">2023-04-02T04:05:25Z</dcterms:modified>
</cp:coreProperties>
</file>