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87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55" autoAdjust="0"/>
    <p:restoredTop sz="94660"/>
  </p:normalViewPr>
  <p:slideViewPr>
    <p:cSldViewPr>
      <p:cViewPr varScale="1">
        <p:scale>
          <a:sx n="53" d="100"/>
          <a:sy n="53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88F8F-62F5-4061-83A5-01F6DADCEB7E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C25D2-77A9-4E14-8106-E7E12A27292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25D2-77A9-4E14-8106-E7E12A272924}" type="slidenum">
              <a:rPr lang="fr-FR" smtClean="0"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25D2-77A9-4E14-8106-E7E12A272924}" type="slidenum">
              <a:rPr lang="fr-FR" smtClean="0"/>
              <a:t>33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96C9-CBB0-4131-9DB3-9A25B1483127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46CC8-61CF-47F1-BC4D-FDE7550988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fossiles stratigraphiques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9C2EC8"/>
                </a:solidFill>
              </a:rPr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82893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Animal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Invertébrés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Arthropodes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Crustacés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Age: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1862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50"/>
                </a:solidFill>
              </a:rPr>
              <a:t>Apparition</a:t>
            </a:r>
            <a:r>
              <a:rPr lang="fr-FR" dirty="0" smtClean="0">
                <a:solidFill>
                  <a:schemeClr val="tx1"/>
                </a:solidFill>
              </a:rPr>
              <a:t> au Cambrien- Ordovicien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50"/>
                </a:solidFill>
              </a:rPr>
              <a:t>Diversification</a:t>
            </a:r>
            <a:r>
              <a:rPr lang="fr-FR" dirty="0" smtClean="0">
                <a:solidFill>
                  <a:schemeClr val="tx1"/>
                </a:solidFill>
              </a:rPr>
              <a:t> au Silurien-Dévonien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50"/>
                </a:solidFill>
              </a:rPr>
              <a:t>Déclin</a:t>
            </a:r>
            <a:r>
              <a:rPr lang="fr-FR" dirty="0" smtClean="0">
                <a:solidFill>
                  <a:schemeClr val="tx1"/>
                </a:solidFill>
              </a:rPr>
              <a:t> au Carbonifère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50"/>
                </a:solidFill>
              </a:rPr>
              <a:t>Extinction</a:t>
            </a:r>
            <a:r>
              <a:rPr lang="fr-FR" dirty="0" smtClean="0">
                <a:solidFill>
                  <a:schemeClr val="tx1"/>
                </a:solidFill>
              </a:rPr>
              <a:t> à la fin du Permien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B0F0"/>
                </a:solidFill>
              </a:rPr>
              <a:t>Leur période d’existence a duré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B0F0"/>
                </a:solidFill>
              </a:rPr>
              <a:t>340 millions d’années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Description du fossile de Trilobite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AA104C4-C483-4729-90DC-7294D631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845" y="1600200"/>
            <a:ext cx="519230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Leur corps, souvent aplati, est </a:t>
            </a:r>
            <a:r>
              <a:rPr lang="fr-FR" b="1" dirty="0" smtClean="0">
                <a:solidFill>
                  <a:srgbClr val="FF0000"/>
                </a:solidFill>
              </a:rPr>
              <a:t>divisé en trois parties </a:t>
            </a:r>
            <a:r>
              <a:rPr lang="fr-FR" dirty="0" smtClean="0"/>
              <a:t>tant dans le sens longitudinal que dans le sens transversal.</a:t>
            </a:r>
            <a:br>
              <a:rPr lang="fr-FR" dirty="0" smtClean="0"/>
            </a:br>
            <a:r>
              <a:rPr lang="fr-FR" dirty="0" smtClean="0"/>
              <a:t>           </a:t>
            </a:r>
            <a:r>
              <a:rPr lang="fr-FR" b="1" dirty="0" smtClean="0">
                <a:solidFill>
                  <a:srgbClr val="00B050"/>
                </a:solidFill>
              </a:rPr>
              <a:t>Longitudinalement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¤ Partie centrale ou </a:t>
            </a:r>
            <a:r>
              <a:rPr lang="fr-FR" b="1" dirty="0" smtClean="0">
                <a:solidFill>
                  <a:srgbClr val="0070C0"/>
                </a:solidFill>
              </a:rPr>
              <a:t>rachis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¤ Deux parties latérales ou </a:t>
            </a:r>
            <a:r>
              <a:rPr lang="fr-FR" b="1" dirty="0" smtClean="0">
                <a:solidFill>
                  <a:srgbClr val="0070C0"/>
                </a:solidFill>
              </a:rPr>
              <a:t>plèvres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               Transversalement: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¤ </a:t>
            </a:r>
            <a:r>
              <a:rPr lang="fr-FR" b="1" dirty="0" smtClean="0">
                <a:solidFill>
                  <a:srgbClr val="0070C0"/>
                </a:solidFill>
              </a:rPr>
              <a:t>Le </a:t>
            </a:r>
            <a:r>
              <a:rPr lang="fr-FR" b="1" dirty="0" err="1" smtClean="0">
                <a:solidFill>
                  <a:srgbClr val="0070C0"/>
                </a:solidFill>
              </a:rPr>
              <a:t>céphalon</a:t>
            </a:r>
            <a:r>
              <a:rPr lang="fr-FR" b="1" dirty="0" smtClean="0">
                <a:solidFill>
                  <a:srgbClr val="0070C0"/>
                </a:solidFill>
              </a:rPr>
              <a:t> ou la tête </a:t>
            </a:r>
            <a:r>
              <a:rPr lang="fr-FR" dirty="0" smtClean="0">
                <a:solidFill>
                  <a:schemeClr val="tx1"/>
                </a:solidFill>
              </a:rPr>
              <a:t>qui porte les yeux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¤ </a:t>
            </a:r>
            <a:r>
              <a:rPr lang="fr-FR" b="1" dirty="0" smtClean="0">
                <a:solidFill>
                  <a:srgbClr val="0070C0"/>
                </a:solidFill>
              </a:rPr>
              <a:t>L’abdomen ou thorax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¤ </a:t>
            </a:r>
            <a:r>
              <a:rPr lang="fr-FR" b="1" dirty="0" smtClean="0">
                <a:solidFill>
                  <a:srgbClr val="0070C0"/>
                </a:solidFill>
              </a:rPr>
              <a:t>Le </a:t>
            </a:r>
            <a:r>
              <a:rPr lang="fr-FR" b="1" dirty="0" err="1" smtClean="0">
                <a:solidFill>
                  <a:srgbClr val="0070C0"/>
                </a:solidFill>
              </a:rPr>
              <a:t>pygidium</a:t>
            </a:r>
            <a:r>
              <a:rPr lang="fr-FR" dirty="0" smtClean="0">
                <a:solidFill>
                  <a:schemeClr val="tx1"/>
                </a:solidFill>
              </a:rPr>
              <a:t> terminé souvent par une long épine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L’animal possède des </a:t>
            </a:r>
            <a:r>
              <a:rPr lang="fr-FR" dirty="0" smtClean="0">
                <a:solidFill>
                  <a:srgbClr val="0070C0"/>
                </a:solidFill>
              </a:rPr>
              <a:t>appendices</a:t>
            </a:r>
            <a:r>
              <a:rPr lang="fr-FR" dirty="0" smtClean="0">
                <a:solidFill>
                  <a:schemeClr val="tx1"/>
                </a:solidFill>
              </a:rPr>
              <a:t> équivalent des pattes pour leur déplacement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Photographies de Trilobites</a:t>
            </a:r>
            <a:br>
              <a:rPr lang="fr-FR" b="1" dirty="0" smtClean="0">
                <a:solidFill>
                  <a:srgbClr val="7030A0"/>
                </a:solidFill>
              </a:rPr>
            </a:b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br>
              <a:rPr lang="fr-FR" sz="1800" b="1" dirty="0" smtClean="0">
                <a:solidFill>
                  <a:schemeClr val="tx1"/>
                </a:solidFill>
              </a:rPr>
            </a:br>
            <a:r>
              <a:rPr lang="fr-FR" sz="1800" b="1" dirty="0"/>
              <a:t/>
            </a:r>
            <a:br>
              <a:rPr lang="fr-FR" sz="1800" b="1" dirty="0"/>
            </a:br>
            <a:r>
              <a:rPr lang="fr-FR" sz="1800" b="1" dirty="0" smtClean="0"/>
              <a:t/>
            </a:r>
            <a:br>
              <a:rPr lang="fr-FR" sz="1800" b="1" dirty="0" smtClean="0"/>
            </a:br>
            <a:r>
              <a:rPr lang="fr-FR" sz="1800" b="1" dirty="0" smtClean="0"/>
              <a:t>    </a:t>
            </a:r>
            <a:r>
              <a:rPr lang="fr-FR" sz="1800" b="1" dirty="0" smtClean="0">
                <a:solidFill>
                  <a:schemeClr val="tx1"/>
                </a:solidFill>
              </a:rPr>
              <a:t>Trilobite de l’Ordovicien                                        Trilobite du Cambrien</a:t>
            </a:r>
            <a:endParaRPr lang="fr-FR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BAA851A-3BA9-48D7-89EA-B3A1B62F7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357430"/>
            <a:ext cx="2387369" cy="3365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B72089-BC44-4EE4-A33F-EF761666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428868"/>
            <a:ext cx="282323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1571636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Fossiles stratigraphiques de l’ère secondaire ou mésozoïque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Les  Céphalopodes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Animal dont la tête et la bouche sont garnies de tentacules.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 On distingue: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fr-FR" dirty="0" smtClean="0"/>
              <a:t> les </a:t>
            </a:r>
            <a:r>
              <a:rPr lang="fr-FR" b="1" dirty="0" smtClean="0">
                <a:solidFill>
                  <a:srgbClr val="FF0000"/>
                </a:solidFill>
              </a:rPr>
              <a:t>Ammonites</a:t>
            </a:r>
            <a:r>
              <a:rPr lang="fr-FR" dirty="0" smtClean="0"/>
              <a:t> et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fr-FR" dirty="0" smtClean="0"/>
              <a:t> les </a:t>
            </a:r>
            <a:r>
              <a:rPr lang="fr-FR" b="1" dirty="0" err="1" smtClean="0">
                <a:solidFill>
                  <a:srgbClr val="FF0000"/>
                </a:solidFill>
              </a:rPr>
              <a:t>Belemnites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Les Ammonites</a:t>
            </a:r>
            <a:r>
              <a:rPr lang="fr-FR" sz="3600" b="1" dirty="0" smtClean="0">
                <a:solidFill>
                  <a:srgbClr val="7030A0"/>
                </a:solidFill>
              </a:rPr>
              <a:t/>
            </a:r>
            <a:br>
              <a:rPr lang="fr-FR" sz="3600" b="1" dirty="0" smtClean="0">
                <a:solidFill>
                  <a:srgbClr val="7030A0"/>
                </a:solidFill>
              </a:rPr>
            </a:br>
            <a:r>
              <a:rPr lang="fr-FR" sz="3600" dirty="0" smtClean="0">
                <a:solidFill>
                  <a:schemeClr val="tx1"/>
                </a:solidFill>
              </a:rPr>
              <a:t>Ce sont des animaux </a:t>
            </a:r>
            <a:r>
              <a:rPr lang="fr-FR" sz="3600" b="1" dirty="0" smtClean="0">
                <a:solidFill>
                  <a:srgbClr val="FF0000"/>
                </a:solidFill>
              </a:rPr>
              <a:t>aquatiques marins</a:t>
            </a:r>
            <a:endParaRPr lang="fr-FR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3020A02-F6F2-4E9F-A81F-22A8CEE26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325" y="1857364"/>
            <a:ext cx="5460691" cy="345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90037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fr-FR" dirty="0"/>
              <a:t>Animal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/>
              <a:t>Invertébrés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/>
              <a:t>Mollusques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/>
              <a:t>Céphalopodes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</a:rPr>
              <a:t>Apparition</a:t>
            </a:r>
            <a:r>
              <a:rPr lang="fr-FR" dirty="0" smtClean="0"/>
              <a:t> à la fin de l’ère primaire au Dévonien.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</a:rPr>
              <a:t>Diversification et apogée </a:t>
            </a:r>
            <a:r>
              <a:rPr lang="fr-FR" dirty="0" smtClean="0"/>
              <a:t>au Trias et Jurassique.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</a:rPr>
              <a:t>Déclin progressif </a:t>
            </a:r>
            <a:r>
              <a:rPr lang="fr-FR" dirty="0" smtClean="0"/>
              <a:t>au début du Crétacé.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</a:rPr>
              <a:t>Extinction</a:t>
            </a:r>
            <a:r>
              <a:rPr lang="fr-FR" dirty="0" smtClean="0"/>
              <a:t> à la fin de l’ère secondaire.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Qu’est ce qu’un fossile?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>
                <a:solidFill>
                  <a:schemeClr val="tx1"/>
                </a:solidFill>
              </a:rPr>
              <a:t>Reste ou empreinte des êtres vivants anciens, conservés dans les couches sédimentaires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Description du fossile d’Ammonite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9A51B20-EB7D-422E-95DF-2963FC6F5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2590800" cy="201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7620" y="2143116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002060"/>
                </a:solidFill>
              </a:rPr>
              <a:t>Les parties molles du corps sont inconnues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002060"/>
                </a:solidFill>
              </a:rPr>
              <a:t>Le fossile est représenté par une coquille univalve, aplatie, enroulée en spirale et avec un centre déprimé.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002060"/>
                </a:solidFill>
              </a:rPr>
              <a:t>La coquille est recouverte d’ ornementations très variées appelée « ligne de suture » 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Les Bélemnites</a:t>
            </a:r>
            <a:r>
              <a:rPr lang="fr-FR" sz="3200" b="1" dirty="0" smtClean="0">
                <a:solidFill>
                  <a:srgbClr val="7030A0"/>
                </a:solidFill>
              </a:rPr>
              <a:t/>
            </a:r>
            <a:br>
              <a:rPr lang="fr-FR" sz="3200" b="1" dirty="0" smtClean="0">
                <a:solidFill>
                  <a:srgbClr val="7030A0"/>
                </a:solidFill>
              </a:rPr>
            </a:br>
            <a:r>
              <a:rPr lang="fr-FR" sz="3200" dirty="0" smtClean="0"/>
              <a:t>Ce sont des animaux </a:t>
            </a:r>
            <a:r>
              <a:rPr lang="fr-FR" sz="3200" b="1" dirty="0" smtClean="0">
                <a:solidFill>
                  <a:srgbClr val="FF0000"/>
                </a:solidFill>
              </a:rPr>
              <a:t>aquatiques marins</a:t>
            </a:r>
            <a:endParaRPr lang="fr-FR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84FFFC4-986A-4374-B5F6-BCBC323FC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643050"/>
            <a:ext cx="2714636" cy="380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5433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Animal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Invertébrés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Mollusques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Céphalopodes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</a:rPr>
              <a:t>Apparition</a:t>
            </a:r>
            <a:r>
              <a:rPr lang="fr-FR" dirty="0" smtClean="0"/>
              <a:t> à la fin de l’ère primaire et au Trias.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</a:rPr>
              <a:t>Diversification  </a:t>
            </a:r>
            <a:r>
              <a:rPr lang="fr-FR" dirty="0" smtClean="0"/>
              <a:t>au Trias et Jurassique.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</a:rPr>
              <a:t>Déclin  </a:t>
            </a:r>
            <a:r>
              <a:rPr lang="fr-FR" dirty="0" smtClean="0"/>
              <a:t>au début du Crétacé.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</a:rPr>
              <a:t>Extinction</a:t>
            </a:r>
            <a:r>
              <a:rPr lang="fr-FR" dirty="0" smtClean="0"/>
              <a:t> à la fin de l’ère secondaire.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Description du fossile de Bélemnite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Les parties molles de l’animal fossilisent très mal.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Les fossiles de Bélemnites entières sont extrêmement rares(pas plus de 10 dans le monde).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</a:rPr>
              <a:t>Le squelette interne comporte 2 parties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b="1" dirty="0" smtClean="0">
                <a:solidFill>
                  <a:srgbClr val="FF0000"/>
                </a:solidFill>
              </a:rPr>
              <a:t>¤ Le rostre </a:t>
            </a:r>
            <a:r>
              <a:rPr lang="fr-FR" dirty="0" smtClean="0"/>
              <a:t>qui sert à l’équilibre et à la stabilité de l’animal.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b="1" dirty="0" smtClean="0">
                <a:solidFill>
                  <a:srgbClr val="FF0000"/>
                </a:solidFill>
              </a:rPr>
              <a:t>¤ Le phragmocône </a:t>
            </a:r>
            <a:r>
              <a:rPr lang="fr-FR" dirty="0" smtClean="0"/>
              <a:t>qui contient une partie du corps de l’animal.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dirty="0" smtClean="0">
                <a:solidFill>
                  <a:srgbClr val="FF0000"/>
                </a:solidFill>
              </a:rPr>
              <a:t>fossile de Bélemnite est représenté seulement </a:t>
            </a:r>
            <a:r>
              <a:rPr lang="fr-FR" b="1" dirty="0" smtClean="0">
                <a:solidFill>
                  <a:srgbClr val="FF0000"/>
                </a:solidFill>
              </a:rPr>
              <a:t>par le rostre </a:t>
            </a:r>
            <a:r>
              <a:rPr lang="fr-FR" dirty="0" smtClean="0"/>
              <a:t>en forme de </a:t>
            </a:r>
            <a:r>
              <a:rPr lang="fr-FR" u="sng" dirty="0" smtClean="0"/>
              <a:t>balle de fusil</a:t>
            </a:r>
            <a:r>
              <a:rPr lang="fr-FR" dirty="0" smtClean="0"/>
              <a:t>, appelé autrefois « doigt du diable ».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71451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Fossile de Bélemnite</a:t>
            </a:r>
            <a:br>
              <a:rPr lang="fr-FR" sz="3200" b="1" dirty="0" smtClean="0">
                <a:solidFill>
                  <a:srgbClr val="0070C0"/>
                </a:solidFill>
              </a:rPr>
            </a:br>
            <a:r>
              <a:rPr lang="fr-FR" sz="3200" dirty="0" smtClean="0"/>
              <a:t>Trace des tentacules, emplacement du corps et le rostre</a:t>
            </a:r>
            <a:r>
              <a:rPr lang="fr-FR" sz="3200" b="1" dirty="0" smtClean="0">
                <a:solidFill>
                  <a:srgbClr val="0070C0"/>
                </a:solidFill>
              </a:rPr>
              <a:t/>
            </a:r>
            <a:br>
              <a:rPr lang="fr-FR" sz="3200" b="1" dirty="0" smtClean="0">
                <a:solidFill>
                  <a:srgbClr val="0070C0"/>
                </a:solidFill>
              </a:rPr>
            </a:br>
            <a:endParaRPr lang="fr-FR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2348452-78C7-4F8F-882D-48CDEC972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635680"/>
            <a:ext cx="4953566" cy="257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Le rostre en forme de balle de fusil</a:t>
            </a:r>
            <a:endParaRPr lang="fr-FR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8419705-8383-490C-A21D-EE9882CB9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2453177" cy="35860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0496" y="2571744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La plus grande Bélemnite connue possédait un rostre atteignant 70 cm et on évalue sa longueur totale à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 3,5 m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pPr algn="ctr">
              <a:buNone/>
            </a:pPr>
            <a:r>
              <a:rPr lang="fr-FR" b="1" dirty="0" smtClean="0">
                <a:solidFill>
                  <a:srgbClr val="00B050"/>
                </a:solidFill>
              </a:rPr>
              <a:t>Fossile stratigraphique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de l’ère tertiaire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ou Cénozoïque 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Les Nummulites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Du latin « </a:t>
            </a:r>
            <a:r>
              <a:rPr lang="fr-FR" dirty="0" err="1" smtClean="0"/>
              <a:t>nummulus</a:t>
            </a:r>
            <a:r>
              <a:rPr lang="fr-FR" dirty="0" smtClean="0"/>
              <a:t> » qui veut dire « petite pièce de monnaie »</a:t>
            </a:r>
          </a:p>
          <a:p>
            <a:r>
              <a:rPr lang="fr-FR" dirty="0" smtClean="0"/>
              <a:t> Ce sont des animaux </a:t>
            </a:r>
            <a:r>
              <a:rPr lang="fr-FR" dirty="0" smtClean="0">
                <a:solidFill>
                  <a:srgbClr val="FF0000"/>
                </a:solidFill>
              </a:rPr>
              <a:t>aquatiques marins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4F58E8-B495-4918-A1BA-B3307E3D3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500438"/>
            <a:ext cx="2336419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Animal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Protozoaire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dirty="0" smtClean="0"/>
              <a:t>Foraminifère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Paléontologie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Partie de la Géologie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qui étudie les fossiles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Apparition: Jurassique supérieur</a:t>
            </a:r>
          </a:p>
          <a:p>
            <a:r>
              <a:rPr lang="fr-FR" dirty="0" smtClean="0"/>
              <a:t>Diversification: Eocène</a:t>
            </a:r>
          </a:p>
          <a:p>
            <a:r>
              <a:rPr lang="fr-FR" dirty="0" smtClean="0"/>
              <a:t>Elle décroit ensuite rapidement jusqu’à l’époque actuelle, où ses rares représentants sont localisés seulement dans les mers intertropicales 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Description du fossile de Nummulite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¤¤</a:t>
            </a:r>
            <a:r>
              <a:rPr lang="fr-FR" dirty="0" smtClean="0"/>
              <a:t> Le fossile est représenté par </a:t>
            </a:r>
            <a:r>
              <a:rPr lang="fr-FR" u="sng" dirty="0" smtClean="0"/>
              <a:t>une coquille dure appelée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B050"/>
                </a:solidFill>
              </a:rPr>
              <a:t>« test » </a:t>
            </a:r>
            <a:r>
              <a:rPr lang="fr-FR" dirty="0" smtClean="0"/>
              <a:t>de nature calcaire ou siliceuse.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¤¤</a:t>
            </a:r>
            <a:r>
              <a:rPr lang="fr-FR" dirty="0" smtClean="0"/>
              <a:t> Le test est perforé de fins canaux ou micro trous permettant la sortie des </a:t>
            </a:r>
            <a:r>
              <a:rPr lang="fr-FR" b="1" dirty="0" smtClean="0">
                <a:solidFill>
                  <a:srgbClr val="00B050"/>
                </a:solidFill>
              </a:rPr>
              <a:t>pseudopodes</a:t>
            </a:r>
            <a:r>
              <a:rPr lang="fr-FR" dirty="0" smtClean="0"/>
              <a:t> pour le déplacement de l’animal.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¤¤</a:t>
            </a:r>
            <a:r>
              <a:rPr lang="fr-FR" sz="2800" dirty="0" smtClean="0"/>
              <a:t> Le test a un aspect discoïdal plus ou moins biconvexe ou plate, circulaire, enroulé en spirale et dont l’intérieur est  divisé en plusieurs loges.</a:t>
            </a:r>
            <a:endParaRPr lang="fr-FR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B194B7D-7AFE-44F5-8C57-C9AD3BE55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335756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Calcaire à Nummulites</a:t>
            </a:r>
            <a:endParaRPr lang="fr-FR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D534EEEA-A7DE-4227-B5CF-FDB4D0549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928803"/>
            <a:ext cx="3643338" cy="2732504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D7BA1BB1-18B5-455A-96CF-0B8AE821C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793" y="2071678"/>
            <a:ext cx="378621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Qu’est ce qu’un fossile stratigraphique?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C’est un fossile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/>
                </a:solidFill>
              </a:rPr>
              <a:t>présent en grand nombre dans une couche géologique, avec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/>
                </a:solidFill>
              </a:rPr>
              <a:t>une vaste répartition géographique ( = a vécu partout dans le monde)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/>
                </a:solidFill>
              </a:rPr>
              <a:t>une période d’existence relativement courte( = évolution rapide)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Caractéristiques d’un « bon fossile stratigraphique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 smtClean="0"/>
              <a:t>Une espèce animale ou végétale est </a:t>
            </a:r>
            <a:r>
              <a:rPr lang="fr-FR" b="1" dirty="0" smtClean="0">
                <a:solidFill>
                  <a:srgbClr val="FF0000"/>
                </a:solidFill>
              </a:rPr>
              <a:t>un « bon fossile stratigraphique »</a:t>
            </a:r>
            <a:r>
              <a:rPr lang="fr-FR" b="1" dirty="0" smtClean="0"/>
              <a:t> si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/>
              <a:t>Elle est </a:t>
            </a:r>
            <a:r>
              <a:rPr lang="fr-FR" b="1" dirty="0" smtClean="0">
                <a:solidFill>
                  <a:srgbClr val="00B050"/>
                </a:solidFill>
              </a:rPr>
              <a:t>ubiquiste</a:t>
            </a:r>
            <a:r>
              <a:rPr lang="fr-FR" b="1" dirty="0" smtClean="0"/>
              <a:t> c’est-à-dire qu’elle est présente dans de nombreux environnements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/>
              <a:t>Elle a une </a:t>
            </a:r>
            <a:r>
              <a:rPr lang="fr-FR" b="1" dirty="0" smtClean="0">
                <a:solidFill>
                  <a:srgbClr val="00B050"/>
                </a:solidFill>
              </a:rPr>
              <a:t>évolution rapide</a:t>
            </a:r>
            <a:r>
              <a:rPr lang="fr-FR" b="1" dirty="0" smtClean="0"/>
              <a:t>, en quelques millions d’années.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/>
              <a:t>Elle a  une </a:t>
            </a:r>
            <a:r>
              <a:rPr lang="fr-FR" b="1" dirty="0" smtClean="0">
                <a:solidFill>
                  <a:srgbClr val="00B050"/>
                </a:solidFill>
              </a:rPr>
              <a:t>assez petite taille </a:t>
            </a:r>
            <a:r>
              <a:rPr lang="fr-FR" b="1" dirty="0" smtClean="0"/>
              <a:t>pour bien se conserver dans les sédiments et être ainsi facilement identifiable.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Intérêts de l’étude des fossiles stratigraphiques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Un « bon fossile stratigraphique » </a:t>
            </a:r>
            <a:r>
              <a:rPr lang="fr-FR" u="sng" dirty="0" smtClean="0">
                <a:solidFill>
                  <a:srgbClr val="FF0000"/>
                </a:solidFill>
              </a:rPr>
              <a:t>caractérise une époque </a:t>
            </a:r>
            <a:r>
              <a:rPr lang="fr-FR" dirty="0" smtClean="0">
                <a:solidFill>
                  <a:schemeClr val="tx1"/>
                </a:solidFill>
              </a:rPr>
              <a:t>bien déterminée. </a:t>
            </a:r>
          </a:p>
          <a:p>
            <a:pPr marL="0" indent="0" algn="ctr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Il permet la </a:t>
            </a:r>
            <a:r>
              <a:rPr lang="fr-FR" u="sng" dirty="0" smtClean="0">
                <a:solidFill>
                  <a:srgbClr val="FF0000"/>
                </a:solidFill>
              </a:rPr>
              <a:t>datation relative </a:t>
            </a:r>
            <a:r>
              <a:rPr lang="fr-FR" dirty="0" smtClean="0">
                <a:solidFill>
                  <a:schemeClr val="tx1"/>
                </a:solidFill>
              </a:rPr>
              <a:t>des terrains sédimentaires dans lesquels il se trouve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A noter que…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4400" b="1" dirty="0" smtClean="0">
                <a:solidFill>
                  <a:schemeClr val="tx1"/>
                </a:solidFill>
              </a:rPr>
              <a:t>Il y a d’autres types de fossiles comme</a:t>
            </a:r>
          </a:p>
          <a:p>
            <a:pPr marL="0" indent="0" algn="ctr">
              <a:buNone/>
            </a:pPr>
            <a:r>
              <a:rPr lang="fr-FR" sz="4400" b="1" dirty="0" smtClean="0">
                <a:solidFill>
                  <a:schemeClr val="tx1"/>
                </a:solidFill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</a:rPr>
              <a:t>les fossiles de faciès.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Ce sont des  fossiles: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 à localisation géographique limitée.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Qui présente une évolution lente au cours  de son existence.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Très semblable à une forme actuelle.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Qui renseigne sur la </a:t>
            </a:r>
            <a:r>
              <a:rPr lang="fr-FR" b="1" dirty="0" err="1" smtClean="0">
                <a:solidFill>
                  <a:schemeClr val="tx1"/>
                </a:solidFill>
              </a:rPr>
              <a:t>paléoenvironnement</a:t>
            </a:r>
            <a:r>
              <a:rPr lang="fr-FR" b="1" dirty="0" smtClean="0">
                <a:solidFill>
                  <a:schemeClr val="tx1"/>
                </a:solidFill>
              </a:rPr>
              <a:t> : climat ancien ou paléoclimat, géographie ancienne ou paléogéographie.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rgbClr val="00B050"/>
                </a:solidFill>
              </a:rPr>
              <a:t>Fossile stratigraphique </a:t>
            </a:r>
            <a:br>
              <a:rPr lang="fr-FR" sz="4000" b="1" dirty="0" smtClean="0">
                <a:solidFill>
                  <a:srgbClr val="00B050"/>
                </a:solidFill>
              </a:rPr>
            </a:br>
            <a:r>
              <a:rPr lang="fr-FR" sz="4000" b="1" dirty="0" smtClean="0">
                <a:solidFill>
                  <a:srgbClr val="00B050"/>
                </a:solidFill>
              </a:rPr>
              <a:t>de l’ère primaire ou</a:t>
            </a:r>
            <a:br>
              <a:rPr lang="fr-FR" sz="4000" b="1" dirty="0" smtClean="0">
                <a:solidFill>
                  <a:srgbClr val="00B050"/>
                </a:solidFill>
              </a:rPr>
            </a:br>
            <a:r>
              <a:rPr lang="fr-FR" sz="4000" b="1" dirty="0" smtClean="0">
                <a:solidFill>
                  <a:srgbClr val="00B050"/>
                </a:solidFill>
              </a:rPr>
              <a:t>Paléozoïque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Les Trilobites</a:t>
            </a:r>
            <a:r>
              <a:rPr lang="fr-FR" sz="2800" b="1" dirty="0" smtClean="0">
                <a:solidFill>
                  <a:srgbClr val="00B050"/>
                </a:solidFill>
              </a:rPr>
              <a:t/>
            </a:r>
            <a:br>
              <a:rPr lang="fr-FR" sz="2800" b="1" dirty="0" smtClean="0">
                <a:solidFill>
                  <a:srgbClr val="00B050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Du latin «  tri » et «  </a:t>
            </a:r>
            <a:r>
              <a:rPr lang="fr-FR" sz="2800" dirty="0" err="1" smtClean="0">
                <a:solidFill>
                  <a:schemeClr val="tx1"/>
                </a:solidFill>
              </a:rPr>
              <a:t>lobos</a:t>
            </a:r>
            <a:r>
              <a:rPr lang="fr-FR" sz="2800" dirty="0" smtClean="0">
                <a:solidFill>
                  <a:schemeClr val="tx1"/>
                </a:solidFill>
              </a:rPr>
              <a:t> » qui signifie </a:t>
            </a:r>
            <a:r>
              <a:rPr lang="fr-FR" sz="2800" dirty="0" smtClean="0">
                <a:solidFill>
                  <a:srgbClr val="FF0000"/>
                </a:solidFill>
              </a:rPr>
              <a:t>trois lobes.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Ce sont des animaux </a:t>
            </a:r>
            <a:r>
              <a:rPr lang="fr-FR" sz="2800" dirty="0" smtClean="0">
                <a:solidFill>
                  <a:srgbClr val="FF0000"/>
                </a:solidFill>
              </a:rPr>
              <a:t>aquatiques marins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/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b="1" i="1" dirty="0" smtClean="0">
                <a:solidFill>
                  <a:srgbClr val="00B0F0"/>
                </a:solidFill>
              </a:rPr>
              <a:t> Fossile de Trilobite du Dévonien</a:t>
            </a:r>
            <a:endParaRPr lang="fr-FR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AA6EB88-B202-403B-90DA-3B6D81F7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437546"/>
            <a:ext cx="3419288" cy="362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517</Words>
  <Application>Microsoft Office PowerPoint</Application>
  <PresentationFormat>Affichage à l'écran (4:3)</PresentationFormat>
  <Paragraphs>121</Paragraphs>
  <Slides>33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Les fossiles stratigraphiques</vt:lpstr>
      <vt:lpstr>Qu’est ce qu’un fossile?</vt:lpstr>
      <vt:lpstr>Paléontologie</vt:lpstr>
      <vt:lpstr>Qu’est ce qu’un fossile stratigraphique?</vt:lpstr>
      <vt:lpstr>Caractéristiques d’un « bon fossile stratigraphique »</vt:lpstr>
      <vt:lpstr>Intérêts de l’étude des fossiles stratigraphiques</vt:lpstr>
      <vt:lpstr>A noter que…</vt:lpstr>
      <vt:lpstr>Diapositive 8</vt:lpstr>
      <vt:lpstr>Les Trilobites Du latin «  tri » et «  lobos » qui signifie trois lobes. Ce sont des animaux aquatiques marins   Fossile de Trilobite du Dévonien</vt:lpstr>
      <vt:lpstr>Classification</vt:lpstr>
      <vt:lpstr>Age:</vt:lpstr>
      <vt:lpstr>Description du fossile de Trilobite</vt:lpstr>
      <vt:lpstr>Diapositive 13</vt:lpstr>
      <vt:lpstr>Photographies de Trilobites         Trilobite de l’Ordovicien                                        Trilobite du Cambrien</vt:lpstr>
      <vt:lpstr>Diapositive 15</vt:lpstr>
      <vt:lpstr>Les  Céphalopodes</vt:lpstr>
      <vt:lpstr>Les Ammonites Ce sont des animaux aquatiques marins</vt:lpstr>
      <vt:lpstr>Classification</vt:lpstr>
      <vt:lpstr>Age</vt:lpstr>
      <vt:lpstr>Description du fossile d’Ammonite</vt:lpstr>
      <vt:lpstr>Les Bélemnites Ce sont des animaux aquatiques marins</vt:lpstr>
      <vt:lpstr>Classification</vt:lpstr>
      <vt:lpstr>Age</vt:lpstr>
      <vt:lpstr>Description du fossile de Bélemnite</vt:lpstr>
      <vt:lpstr>Fossile de Bélemnite Trace des tentacules, emplacement du corps et le rostre </vt:lpstr>
      <vt:lpstr>Le rostre en forme de balle de fusil</vt:lpstr>
      <vt:lpstr>Diapositive 27</vt:lpstr>
      <vt:lpstr>Les Nummulites</vt:lpstr>
      <vt:lpstr>Classification</vt:lpstr>
      <vt:lpstr>Age</vt:lpstr>
      <vt:lpstr>Description du fossile de Nummulite</vt:lpstr>
      <vt:lpstr>¤¤ Le test a un aspect discoïdal plus ou moins biconvexe ou plate, circulaire, enroulé en spirale et dont l’intérieur est  divisé en plusieurs loges.</vt:lpstr>
      <vt:lpstr>Calcaire à Nummulites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fossiles stratigraphiques</dc:title>
  <dc:creator>LOVA</dc:creator>
  <cp:lastModifiedBy>LOVA</cp:lastModifiedBy>
  <cp:revision>16</cp:revision>
  <dcterms:created xsi:type="dcterms:W3CDTF">2023-03-30T01:21:59Z</dcterms:created>
  <dcterms:modified xsi:type="dcterms:W3CDTF">2023-03-31T08:42:45Z</dcterms:modified>
</cp:coreProperties>
</file>