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59" r:id="rId6"/>
    <p:sldId id="272" r:id="rId7"/>
    <p:sldId id="260" r:id="rId8"/>
    <p:sldId id="261" r:id="rId9"/>
    <p:sldId id="273" r:id="rId10"/>
    <p:sldId id="262" r:id="rId11"/>
    <p:sldId id="263" r:id="rId12"/>
    <p:sldId id="264" r:id="rId13"/>
    <p:sldId id="265" r:id="rId14"/>
    <p:sldId id="266" r:id="rId15"/>
    <p:sldId id="267" r:id="rId16"/>
    <p:sldId id="274"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10/5/2020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10/5/2020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10/5/2020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EBEE-D588-4375-BE5B-8B43946FE5FB}"/>
              </a:ext>
            </a:extLst>
          </p:cNvPr>
          <p:cNvSpPr>
            <a:spLocks noGrp="1"/>
          </p:cNvSpPr>
          <p:nvPr>
            <p:ph type="ctrTitle"/>
          </p:nvPr>
        </p:nvSpPr>
        <p:spPr/>
        <p:txBody>
          <a:bodyPr>
            <a:normAutofit/>
          </a:bodyPr>
          <a:lstStyle/>
          <a:p>
            <a:pPr algn="ctr"/>
            <a:r>
              <a:rPr lang="fr-FR" sz="5400" dirty="0">
                <a:solidFill>
                  <a:srgbClr val="FF0000"/>
                </a:solidFill>
                <a:latin typeface="Algerian" panose="04020705040A02060702" pitchFamily="82" charset="0"/>
              </a:rPr>
              <a:t>Préparation ou transformation </a:t>
            </a:r>
            <a:br>
              <a:rPr lang="fr-FR" sz="5400" dirty="0">
                <a:solidFill>
                  <a:srgbClr val="FF0000"/>
                </a:solidFill>
                <a:latin typeface="Algerian" panose="04020705040A02060702" pitchFamily="82" charset="0"/>
              </a:rPr>
            </a:br>
            <a:r>
              <a:rPr lang="fr-FR" sz="5400" dirty="0">
                <a:solidFill>
                  <a:srgbClr val="FF0000"/>
                </a:solidFill>
                <a:latin typeface="Algerian" panose="04020705040A02060702" pitchFamily="82" charset="0"/>
              </a:rPr>
              <a:t>de la vanille</a:t>
            </a:r>
          </a:p>
        </p:txBody>
      </p:sp>
      <p:sp>
        <p:nvSpPr>
          <p:cNvPr id="3" name="Subtitle 2">
            <a:extLst>
              <a:ext uri="{FF2B5EF4-FFF2-40B4-BE49-F238E27FC236}">
                <a16:creationId xmlns:a16="http://schemas.microsoft.com/office/drawing/2014/main" id="{EF452021-CB53-4F3B-945B-F9DE83B3F85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3917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AC26-13A1-40A5-82C6-0670D6843B65}"/>
              </a:ext>
            </a:extLst>
          </p:cNvPr>
          <p:cNvSpPr>
            <a:spLocks noGrp="1"/>
          </p:cNvSpPr>
          <p:nvPr>
            <p:ph type="title"/>
          </p:nvPr>
        </p:nvSpPr>
        <p:spPr/>
        <p:txBody>
          <a:bodyPr/>
          <a:lstStyle/>
          <a:p>
            <a:r>
              <a:rPr lang="fr-FR" dirty="0">
                <a:solidFill>
                  <a:srgbClr val="00B050"/>
                </a:solidFill>
                <a:latin typeface="Castellar" panose="020A0402060406010301" pitchFamily="18" charset="0"/>
              </a:rPr>
              <a:t>Etape 3: Le séchage</a:t>
            </a:r>
          </a:p>
        </p:txBody>
      </p:sp>
      <p:sp>
        <p:nvSpPr>
          <p:cNvPr id="3" name="Content Placeholder 2">
            <a:extLst>
              <a:ext uri="{FF2B5EF4-FFF2-40B4-BE49-F238E27FC236}">
                <a16:creationId xmlns:a16="http://schemas.microsoft.com/office/drawing/2014/main" id="{DEC710E6-5D28-4FE1-AC91-86E7A176FEF8}"/>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Objectif:</a:t>
            </a:r>
          </a:p>
          <a:p>
            <a:r>
              <a:rPr lang="fr-FR" sz="2400" dirty="0">
                <a:latin typeface="Arial" panose="020B0604020202020204" pitchFamily="34" charset="0"/>
                <a:cs typeface="Arial" panose="020B0604020202020204" pitchFamily="34" charset="0"/>
              </a:rPr>
              <a:t>Le séchage permet :</a:t>
            </a:r>
          </a:p>
          <a:p>
            <a:pPr>
              <a:buFont typeface="Wingdings" panose="05000000000000000000" pitchFamily="2" charset="2"/>
              <a:buChar char="q"/>
            </a:pPr>
            <a:r>
              <a:rPr lang="fr-FR" sz="2400" dirty="0">
                <a:latin typeface="Arial" panose="020B0604020202020204" pitchFamily="34" charset="0"/>
                <a:cs typeface="Arial" panose="020B0604020202020204" pitchFamily="34" charset="0"/>
              </a:rPr>
              <a:t>  de continuer la transformation de la vanille.</a:t>
            </a:r>
          </a:p>
          <a:p>
            <a:pPr>
              <a:buFont typeface="Wingdings" panose="05000000000000000000" pitchFamily="2" charset="2"/>
              <a:buChar char="q"/>
            </a:pPr>
            <a:r>
              <a:rPr lang="fr-FR" sz="2400" dirty="0">
                <a:latin typeface="Arial" panose="020B0604020202020204" pitchFamily="34" charset="0"/>
                <a:cs typeface="Arial" panose="020B0604020202020204" pitchFamily="34" charset="0"/>
              </a:rPr>
              <a:t>  de </a:t>
            </a:r>
            <a:r>
              <a:rPr lang="fr-FR" sz="2400" dirty="0">
                <a:solidFill>
                  <a:srgbClr val="FF0000"/>
                </a:solidFill>
                <a:latin typeface="Arial" panose="020B0604020202020204" pitchFamily="34" charset="0"/>
                <a:cs typeface="Arial" panose="020B0604020202020204" pitchFamily="34" charset="0"/>
              </a:rPr>
              <a:t>développer ses arômes</a:t>
            </a:r>
            <a:r>
              <a:rPr lang="fr-FR" sz="24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fr-FR" sz="2400" dirty="0">
                <a:latin typeface="Arial" panose="020B0604020202020204" pitchFamily="34" charset="0"/>
                <a:cs typeface="Arial" panose="020B0604020202020204" pitchFamily="34" charset="0"/>
              </a:rPr>
              <a:t>  de </a:t>
            </a:r>
            <a:r>
              <a:rPr lang="fr-FR" sz="2400" dirty="0">
                <a:solidFill>
                  <a:srgbClr val="FF0000"/>
                </a:solidFill>
                <a:latin typeface="Arial" panose="020B0604020202020204" pitchFamily="34" charset="0"/>
                <a:cs typeface="Arial" panose="020B0604020202020204" pitchFamily="34" charset="0"/>
              </a:rPr>
              <a:t>perdre lentement l’humidité </a:t>
            </a:r>
            <a:r>
              <a:rPr lang="fr-FR" sz="2400" dirty="0">
                <a:latin typeface="Arial" panose="020B0604020202020204" pitchFamily="34" charset="0"/>
                <a:cs typeface="Arial" panose="020B0604020202020204" pitchFamily="34" charset="0"/>
              </a:rPr>
              <a:t>car sans elle les arômes ne se développent pas correctement. </a:t>
            </a:r>
          </a:p>
          <a:p>
            <a:pPr>
              <a:buFont typeface="Wingdings" panose="05000000000000000000" pitchFamily="2" charset="2"/>
              <a:buChar char="q"/>
            </a:pPr>
            <a:r>
              <a:rPr lang="fr-FR" sz="2400" dirty="0">
                <a:latin typeface="Arial" panose="020B0604020202020204" pitchFamily="34" charset="0"/>
                <a:cs typeface="Arial" panose="020B0604020202020204" pitchFamily="34" charset="0"/>
              </a:rPr>
              <a:t>  de </a:t>
            </a:r>
            <a:r>
              <a:rPr lang="fr-FR" sz="2400" dirty="0">
                <a:solidFill>
                  <a:srgbClr val="FF0000"/>
                </a:solidFill>
                <a:latin typeface="Arial" panose="020B0604020202020204" pitchFamily="34" charset="0"/>
                <a:cs typeface="Arial" panose="020B0604020202020204" pitchFamily="34" charset="0"/>
              </a:rPr>
              <a:t>stabiliser la gousse </a:t>
            </a:r>
            <a:r>
              <a:rPr lang="fr-FR" sz="2400" dirty="0">
                <a:latin typeface="Arial" panose="020B0604020202020204" pitchFamily="34" charset="0"/>
                <a:cs typeface="Arial" panose="020B0604020202020204" pitchFamily="34" charset="0"/>
              </a:rPr>
              <a:t>de vanille </a:t>
            </a:r>
            <a:r>
              <a:rPr lang="fr-FR" sz="2400" dirty="0">
                <a:solidFill>
                  <a:srgbClr val="FF0000"/>
                </a:solidFill>
                <a:latin typeface="Arial" panose="020B0604020202020204" pitchFamily="34" charset="0"/>
                <a:cs typeface="Arial" panose="020B0604020202020204" pitchFamily="34" charset="0"/>
              </a:rPr>
              <a:t>tout en évitant la propagation de moisissure</a:t>
            </a:r>
            <a:r>
              <a:rPr lang="fr-FR" dirty="0">
                <a:solidFill>
                  <a:srgbClr val="FF0000"/>
                </a:solidFill>
              </a:rPr>
              <a:t>.</a:t>
            </a:r>
          </a:p>
        </p:txBody>
      </p:sp>
    </p:spTree>
    <p:extLst>
      <p:ext uri="{BB962C8B-B14F-4D97-AF65-F5344CB8AC3E}">
        <p14:creationId xmlns:p14="http://schemas.microsoft.com/office/powerpoint/2010/main" val="32928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F3B7-3265-4551-AAC3-5B7CF82E0FB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E51D97DF-A82A-4E7A-BB0E-E5840D4E4896}"/>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Procédure:</a:t>
            </a:r>
          </a:p>
          <a:p>
            <a:r>
              <a:rPr lang="fr-FR" sz="2400" dirty="0">
                <a:latin typeface="Arial" panose="020B0604020202020204" pitchFamily="34" charset="0"/>
                <a:cs typeface="Arial" panose="020B0604020202020204" pitchFamily="34" charset="0"/>
              </a:rPr>
              <a:t>Le séchage de la vanille se déroule en </a:t>
            </a:r>
            <a:r>
              <a:rPr lang="fr-FR" sz="2400" dirty="0">
                <a:solidFill>
                  <a:srgbClr val="FF0000"/>
                </a:solidFill>
                <a:latin typeface="Arial" panose="020B0604020202020204" pitchFamily="34" charset="0"/>
                <a:cs typeface="Arial" panose="020B0604020202020204" pitchFamily="34" charset="0"/>
              </a:rPr>
              <a:t>2 phases </a:t>
            </a:r>
            <a:r>
              <a:rPr lang="fr-FR" sz="2400" dirty="0">
                <a:latin typeface="Arial" panose="020B0604020202020204" pitchFamily="34" charset="0"/>
                <a:cs typeface="Arial" panose="020B0604020202020204" pitchFamily="34" charset="0"/>
              </a:rPr>
              <a:t>successives : </a:t>
            </a:r>
          </a:p>
          <a:p>
            <a:endParaRPr lang="fr-FR" sz="2400" dirty="0">
              <a:latin typeface="Arial" panose="020B0604020202020204" pitchFamily="34" charset="0"/>
              <a:cs typeface="Arial" panose="020B0604020202020204" pitchFamily="34" charset="0"/>
            </a:endParaRPr>
          </a:p>
          <a:p>
            <a:pPr algn="ctr">
              <a:buFont typeface="Wingdings" panose="05000000000000000000" pitchFamily="2" charset="2"/>
              <a:buChar char="q"/>
            </a:pPr>
            <a:r>
              <a:rPr lang="fr-FR" sz="2400" dirty="0">
                <a:solidFill>
                  <a:srgbClr val="00B050"/>
                </a:solidFill>
                <a:latin typeface="Arial" panose="020B0604020202020204" pitchFamily="34" charset="0"/>
                <a:cs typeface="Arial" panose="020B0604020202020204" pitchFamily="34" charset="0"/>
              </a:rPr>
              <a:t>    le séchage au soleil </a:t>
            </a:r>
          </a:p>
          <a:p>
            <a:pPr algn="ctr">
              <a:buFont typeface="Wingdings" panose="05000000000000000000" pitchFamily="2" charset="2"/>
              <a:buChar char="q"/>
            </a:pPr>
            <a:r>
              <a:rPr lang="fr-FR" sz="2400" dirty="0">
                <a:solidFill>
                  <a:srgbClr val="00B050"/>
                </a:solidFill>
                <a:latin typeface="Arial" panose="020B0604020202020204" pitchFamily="34" charset="0"/>
                <a:cs typeface="Arial" panose="020B0604020202020204" pitchFamily="34" charset="0"/>
              </a:rPr>
              <a:t>  le séchage à l’ombre.</a:t>
            </a:r>
          </a:p>
        </p:txBody>
      </p:sp>
    </p:spTree>
    <p:extLst>
      <p:ext uri="{BB962C8B-B14F-4D97-AF65-F5344CB8AC3E}">
        <p14:creationId xmlns:p14="http://schemas.microsoft.com/office/powerpoint/2010/main" val="312506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99B-83C2-4520-A030-0F745B3F0674}"/>
              </a:ext>
            </a:extLst>
          </p:cNvPr>
          <p:cNvSpPr>
            <a:spLocks noGrp="1"/>
          </p:cNvSpPr>
          <p:nvPr>
            <p:ph type="title"/>
          </p:nvPr>
        </p:nvSpPr>
        <p:spPr/>
        <p:txBody>
          <a:bodyPr/>
          <a:lstStyle/>
          <a:p>
            <a:pPr marL="91440" lvl="0" indent="-91440">
              <a:lnSpc>
                <a:spcPct val="90000"/>
              </a:lnSpc>
              <a:spcBef>
                <a:spcPts val="1200"/>
              </a:spcBef>
              <a:spcAft>
                <a:spcPts val="200"/>
              </a:spcAft>
            </a:pPr>
            <a:r>
              <a:rPr lang="fr-FR" sz="2400" u="sng" spc="0" dirty="0">
                <a:solidFill>
                  <a:srgbClr val="7030A0"/>
                </a:solidFill>
                <a:latin typeface="Arial" panose="020B0604020202020204" pitchFamily="34" charset="0"/>
                <a:ea typeface="+mn-ea"/>
                <a:cs typeface="Arial" panose="020B0604020202020204" pitchFamily="34" charset="0"/>
              </a:rPr>
              <a:t>Le séchage au soleil</a:t>
            </a:r>
            <a:br>
              <a:rPr lang="fr-FR" sz="2400" u="sng" spc="0" dirty="0">
                <a:solidFill>
                  <a:srgbClr val="7030A0"/>
                </a:solidFill>
                <a:latin typeface="Arial" panose="020B0604020202020204" pitchFamily="34" charset="0"/>
                <a:ea typeface="+mn-ea"/>
                <a:cs typeface="Arial" panose="020B0604020202020204" pitchFamily="34" charset="0"/>
              </a:rPr>
            </a:br>
            <a:endParaRPr lang="fr-FR" dirty="0"/>
          </a:p>
        </p:txBody>
      </p:sp>
      <p:sp>
        <p:nvSpPr>
          <p:cNvPr id="3" name="Content Placeholder 2">
            <a:extLst>
              <a:ext uri="{FF2B5EF4-FFF2-40B4-BE49-F238E27FC236}">
                <a16:creationId xmlns:a16="http://schemas.microsoft.com/office/drawing/2014/main" id="{EDA5AB52-474E-44B2-A149-6E972985F99E}"/>
              </a:ext>
            </a:extLst>
          </p:cNvPr>
          <p:cNvSpPr>
            <a:spLocks noGrp="1"/>
          </p:cNvSpPr>
          <p:nvPr>
            <p:ph idx="1"/>
          </p:nvPr>
        </p:nvSpPr>
        <p:spPr/>
        <p:txBody>
          <a:bodyPr/>
          <a:lstStyle/>
          <a:p>
            <a:pPr>
              <a:lnSpc>
                <a:spcPct val="150000"/>
              </a:lnSpc>
            </a:pPr>
            <a:r>
              <a:rPr lang="fr-FR" sz="1800" dirty="0">
                <a:latin typeface="Arial" panose="020B0604020202020204" pitchFamily="34" charset="0"/>
                <a:cs typeface="Arial" panose="020B0604020202020204" pitchFamily="34" charset="0"/>
              </a:rPr>
              <a:t>. </a:t>
            </a:r>
          </a:p>
          <a:p>
            <a:endParaRPr lang="fr-FR" dirty="0"/>
          </a:p>
        </p:txBody>
      </p:sp>
      <p:sp>
        <p:nvSpPr>
          <p:cNvPr id="4" name="Rectangle 3">
            <a:extLst>
              <a:ext uri="{FF2B5EF4-FFF2-40B4-BE49-F238E27FC236}">
                <a16:creationId xmlns:a16="http://schemas.microsoft.com/office/drawing/2014/main" id="{0DDFC775-8F27-4943-881A-F8E5AD525543}"/>
              </a:ext>
            </a:extLst>
          </p:cNvPr>
          <p:cNvSpPr/>
          <p:nvPr/>
        </p:nvSpPr>
        <p:spPr>
          <a:xfrm>
            <a:off x="702366" y="1737360"/>
            <a:ext cx="6188764" cy="4385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dirty="0">
                <a:solidFill>
                  <a:prstClr val="black">
                    <a:lumMod val="75000"/>
                    <a:lumOff val="25000"/>
                  </a:prstClr>
                </a:solidFill>
                <a:latin typeface="Arial" panose="020B0604020202020204" pitchFamily="34" charset="0"/>
                <a:cs typeface="Arial" panose="020B0604020202020204" pitchFamily="34" charset="0"/>
              </a:rPr>
              <a:t>Les gousses de vanille sont étalées sur des couvertures et  </a:t>
            </a:r>
            <a:r>
              <a:rPr lang="fr-FR" sz="2400" dirty="0">
                <a:solidFill>
                  <a:srgbClr val="FF0000"/>
                </a:solidFill>
                <a:latin typeface="Arial" panose="020B0604020202020204" pitchFamily="34" charset="0"/>
                <a:cs typeface="Arial" panose="020B0604020202020204" pitchFamily="34" charset="0"/>
              </a:rPr>
              <a:t>sont exposées au soleil 3 à 5 heures par  jour pendant environ 10 jours. On les retourne régulièrement pour permettre </a:t>
            </a:r>
            <a:r>
              <a:rPr lang="fr-FR" sz="2400" dirty="0">
                <a:solidFill>
                  <a:prstClr val="black">
                    <a:lumMod val="75000"/>
                    <a:lumOff val="25000"/>
                  </a:prstClr>
                </a:solidFill>
                <a:latin typeface="Arial" panose="020B0604020202020204" pitchFamily="34" charset="0"/>
                <a:cs typeface="Arial" panose="020B0604020202020204" pitchFamily="34" charset="0"/>
              </a:rPr>
              <a:t>un séchage homogène. Il faut que la vanille ait toujours un certain taux d’humidité pour que la transformation aromatique puisse se faire convenablement</a:t>
            </a:r>
            <a:endParaRPr lang="fr-FR" sz="2400" dirty="0"/>
          </a:p>
        </p:txBody>
      </p:sp>
      <p:pic>
        <p:nvPicPr>
          <p:cNvPr id="7" name="Picture 6">
            <a:extLst>
              <a:ext uri="{FF2B5EF4-FFF2-40B4-BE49-F238E27FC236}">
                <a16:creationId xmlns:a16="http://schemas.microsoft.com/office/drawing/2014/main" id="{8B5F3F1A-C8C0-4AFF-A8CE-9988F4937B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91129" y="1737360"/>
            <a:ext cx="4264550" cy="4131733"/>
          </a:xfrm>
          <a:prstGeom prst="rect">
            <a:avLst/>
          </a:prstGeom>
          <a:noFill/>
        </p:spPr>
      </p:pic>
    </p:spTree>
    <p:extLst>
      <p:ext uri="{BB962C8B-B14F-4D97-AF65-F5344CB8AC3E}">
        <p14:creationId xmlns:p14="http://schemas.microsoft.com/office/powerpoint/2010/main" val="102209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199B-338A-4B83-9989-3147BF97E86A}"/>
              </a:ext>
            </a:extLst>
          </p:cNvPr>
          <p:cNvSpPr>
            <a:spLocks noGrp="1"/>
          </p:cNvSpPr>
          <p:nvPr>
            <p:ph type="title"/>
          </p:nvPr>
        </p:nvSpPr>
        <p:spPr/>
        <p:txBody>
          <a:bodyPr/>
          <a:lstStyle/>
          <a:p>
            <a:pPr marL="91440" lvl="0" indent="-91440">
              <a:lnSpc>
                <a:spcPct val="90000"/>
              </a:lnSpc>
              <a:spcBef>
                <a:spcPts val="1200"/>
              </a:spcBef>
              <a:spcAft>
                <a:spcPts val="200"/>
              </a:spcAft>
            </a:pPr>
            <a:r>
              <a:rPr lang="fr-FR" sz="2400" u="sng" spc="0" dirty="0">
                <a:solidFill>
                  <a:srgbClr val="7030A0"/>
                </a:solidFill>
                <a:latin typeface="Arial" panose="020B0604020202020204" pitchFamily="34" charset="0"/>
                <a:ea typeface="+mn-ea"/>
                <a:cs typeface="Arial" panose="020B0604020202020204" pitchFamily="34" charset="0"/>
              </a:rPr>
              <a:t>Le séchage à l’ombre</a:t>
            </a:r>
            <a:br>
              <a:rPr lang="fr-FR" sz="2400" u="sng" spc="0" dirty="0">
                <a:solidFill>
                  <a:srgbClr val="7030A0"/>
                </a:solidFill>
                <a:latin typeface="Arial" panose="020B0604020202020204" pitchFamily="34" charset="0"/>
                <a:ea typeface="+mn-ea"/>
                <a:cs typeface="Arial" panose="020B0604020202020204" pitchFamily="34" charset="0"/>
              </a:rPr>
            </a:br>
            <a:endParaRPr lang="fr-FR" dirty="0"/>
          </a:p>
        </p:txBody>
      </p:sp>
      <p:sp>
        <p:nvSpPr>
          <p:cNvPr id="3" name="Content Placeholder 2">
            <a:extLst>
              <a:ext uri="{FF2B5EF4-FFF2-40B4-BE49-F238E27FC236}">
                <a16:creationId xmlns:a16="http://schemas.microsoft.com/office/drawing/2014/main" id="{E4BD656D-E806-46E9-AC67-876AE07CF196}"/>
              </a:ext>
            </a:extLst>
          </p:cNvPr>
          <p:cNvSpPr>
            <a:spLocks noGrp="1"/>
          </p:cNvSpPr>
          <p:nvPr>
            <p:ph idx="1"/>
          </p:nvPr>
        </p:nvSpPr>
        <p:spPr/>
        <p:txBody>
          <a:bodyPr/>
          <a:lstStyle/>
          <a:p>
            <a:r>
              <a:rPr lang="fr-FR" dirty="0"/>
              <a:t>. </a:t>
            </a:r>
          </a:p>
          <a:p>
            <a:endParaRPr lang="fr-FR" dirty="0"/>
          </a:p>
          <a:p>
            <a:endParaRPr lang="fr-FR" dirty="0"/>
          </a:p>
        </p:txBody>
      </p:sp>
      <p:sp>
        <p:nvSpPr>
          <p:cNvPr id="4" name="Rectangle 3">
            <a:extLst>
              <a:ext uri="{FF2B5EF4-FFF2-40B4-BE49-F238E27FC236}">
                <a16:creationId xmlns:a16="http://schemas.microsoft.com/office/drawing/2014/main" id="{2013EEF0-4D88-4078-9BBC-A46CC6FC7B1E}"/>
              </a:ext>
            </a:extLst>
          </p:cNvPr>
          <p:cNvSpPr/>
          <p:nvPr/>
        </p:nvSpPr>
        <p:spPr>
          <a:xfrm>
            <a:off x="1036320" y="1737360"/>
            <a:ext cx="5178949" cy="458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800" dirty="0">
                <a:solidFill>
                  <a:schemeClr val="tx1"/>
                </a:solidFill>
                <a:latin typeface="Arial" panose="020B0604020202020204" pitchFamily="34" charset="0"/>
                <a:cs typeface="Arial" panose="020B0604020202020204" pitchFamily="34" charset="0"/>
              </a:rPr>
              <a:t>Après dix jours de séchage au soleil, on fait </a:t>
            </a:r>
            <a:r>
              <a:rPr lang="fr-FR" sz="2800" dirty="0">
                <a:solidFill>
                  <a:srgbClr val="FF0000"/>
                </a:solidFill>
                <a:latin typeface="Arial" panose="020B0604020202020204" pitchFamily="34" charset="0"/>
                <a:cs typeface="Arial" panose="020B0604020202020204" pitchFamily="34" charset="0"/>
              </a:rPr>
              <a:t>sécher</a:t>
            </a:r>
            <a:r>
              <a:rPr lang="fr-FR" sz="2800" dirty="0">
                <a:latin typeface="Arial" panose="020B0604020202020204" pitchFamily="34" charset="0"/>
                <a:cs typeface="Arial" panose="020B0604020202020204" pitchFamily="34" charset="0"/>
              </a:rPr>
              <a:t> </a:t>
            </a:r>
            <a:r>
              <a:rPr lang="fr-FR" sz="2800" dirty="0">
                <a:solidFill>
                  <a:schemeClr val="tx1"/>
                </a:solidFill>
                <a:latin typeface="Arial" panose="020B0604020202020204" pitchFamily="34" charset="0"/>
                <a:cs typeface="Arial" panose="020B0604020202020204" pitchFamily="34" charset="0"/>
              </a:rPr>
              <a:t>les</a:t>
            </a:r>
            <a:r>
              <a:rPr lang="fr-FR" sz="2800" dirty="0">
                <a:latin typeface="Arial" panose="020B0604020202020204" pitchFamily="34" charset="0"/>
                <a:cs typeface="Arial" panose="020B0604020202020204" pitchFamily="34" charset="0"/>
              </a:rPr>
              <a:t> </a:t>
            </a:r>
            <a:r>
              <a:rPr lang="fr-FR" sz="2800" dirty="0">
                <a:solidFill>
                  <a:schemeClr val="tx1"/>
                </a:solidFill>
                <a:latin typeface="Arial" panose="020B0604020202020204" pitchFamily="34" charset="0"/>
                <a:cs typeface="Arial" panose="020B0604020202020204" pitchFamily="34" charset="0"/>
              </a:rPr>
              <a:t>gousses de vanille à l’ombre sur des claies, </a:t>
            </a:r>
            <a:r>
              <a:rPr lang="fr-FR" sz="2800" dirty="0">
                <a:solidFill>
                  <a:srgbClr val="FF0000"/>
                </a:solidFill>
                <a:latin typeface="Arial" panose="020B0604020202020204" pitchFamily="34" charset="0"/>
                <a:cs typeface="Arial" panose="020B0604020202020204" pitchFamily="34" charset="0"/>
              </a:rPr>
              <a:t>dans des entrepôts bien </a:t>
            </a:r>
            <a:r>
              <a:rPr lang="fr-FR" sz="2800">
                <a:solidFill>
                  <a:srgbClr val="FF0000"/>
                </a:solidFill>
                <a:latin typeface="Arial" panose="020B0604020202020204" pitchFamily="34" charset="0"/>
                <a:cs typeface="Arial" panose="020B0604020202020204" pitchFamily="34" charset="0"/>
              </a:rPr>
              <a:t>aérés </a:t>
            </a:r>
          </a:p>
          <a:p>
            <a:pPr algn="ctr">
              <a:lnSpc>
                <a:spcPct val="150000"/>
              </a:lnSpc>
            </a:pPr>
            <a:r>
              <a:rPr lang="fr-FR" sz="2800">
                <a:solidFill>
                  <a:srgbClr val="FF0000"/>
                </a:solidFill>
                <a:latin typeface="Arial" panose="020B0604020202020204" pitchFamily="34" charset="0"/>
                <a:cs typeface="Arial" panose="020B0604020202020204" pitchFamily="34" charset="0"/>
              </a:rPr>
              <a:t>pendant </a:t>
            </a:r>
            <a:r>
              <a:rPr lang="fr-FR" sz="2800" dirty="0">
                <a:solidFill>
                  <a:srgbClr val="FF0000"/>
                </a:solidFill>
                <a:latin typeface="Arial" panose="020B0604020202020204" pitchFamily="34" charset="0"/>
                <a:cs typeface="Arial" panose="020B0604020202020204" pitchFamily="34" charset="0"/>
              </a:rPr>
              <a:t>1 à 2 mois</a:t>
            </a:r>
          </a:p>
        </p:txBody>
      </p:sp>
      <p:pic>
        <p:nvPicPr>
          <p:cNvPr id="5" name="Picture 4">
            <a:extLst>
              <a:ext uri="{FF2B5EF4-FFF2-40B4-BE49-F238E27FC236}">
                <a16:creationId xmlns:a16="http://schemas.microsoft.com/office/drawing/2014/main" id="{4B622EE9-55C5-464E-871C-E270F9E83D03}"/>
              </a:ext>
            </a:extLst>
          </p:cNvPr>
          <p:cNvPicPr/>
          <p:nvPr/>
        </p:nvPicPr>
        <p:blipFill rotWithShape="1">
          <a:blip r:embed="rId2">
            <a:extLst>
              <a:ext uri="{28A0092B-C50C-407E-A947-70E740481C1C}">
                <a14:useLocalDpi xmlns:a14="http://schemas.microsoft.com/office/drawing/2010/main" val="0"/>
              </a:ext>
            </a:extLst>
          </a:blip>
          <a:srcRect l="16361" t="44717" r="16911" b="26388"/>
          <a:stretch/>
        </p:blipFill>
        <p:spPr bwMode="auto">
          <a:xfrm>
            <a:off x="6096000" y="1737361"/>
            <a:ext cx="5120640" cy="45839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132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F731-8C6C-4369-B7E4-09F7193739BB}"/>
              </a:ext>
            </a:extLst>
          </p:cNvPr>
          <p:cNvSpPr>
            <a:spLocks noGrp="1"/>
          </p:cNvSpPr>
          <p:nvPr>
            <p:ph type="title"/>
          </p:nvPr>
        </p:nvSpPr>
        <p:spPr/>
        <p:txBody>
          <a:bodyPr/>
          <a:lstStyle/>
          <a:p>
            <a:pPr algn="ctr"/>
            <a:r>
              <a:rPr lang="fr-FR" dirty="0">
                <a:solidFill>
                  <a:srgbClr val="00B050"/>
                </a:solidFill>
                <a:latin typeface="Castellar" panose="020A0402060406010301" pitchFamily="18" charset="0"/>
              </a:rPr>
              <a:t>Etape 4: L’affinage</a:t>
            </a:r>
            <a:br>
              <a:rPr lang="fr-FR" dirty="0">
                <a:solidFill>
                  <a:srgbClr val="00B050"/>
                </a:solidFill>
                <a:latin typeface="Castellar" panose="020A0402060406010301" pitchFamily="18" charset="0"/>
              </a:rPr>
            </a:br>
            <a:r>
              <a:rPr lang="fr-FR" dirty="0">
                <a:solidFill>
                  <a:srgbClr val="00B050"/>
                </a:solidFill>
                <a:latin typeface="Castellar" panose="020A0402060406010301" pitchFamily="18" charset="0"/>
              </a:rPr>
              <a:t> ou la mise en malle</a:t>
            </a:r>
          </a:p>
        </p:txBody>
      </p:sp>
      <p:sp>
        <p:nvSpPr>
          <p:cNvPr id="3" name="Content Placeholder 2">
            <a:extLst>
              <a:ext uri="{FF2B5EF4-FFF2-40B4-BE49-F238E27FC236}">
                <a16:creationId xmlns:a16="http://schemas.microsoft.com/office/drawing/2014/main" id="{A9285C20-F7AA-4233-806D-BC444032CCA2}"/>
              </a:ext>
            </a:extLst>
          </p:cNvPr>
          <p:cNvSpPr>
            <a:spLocks noGrp="1"/>
          </p:cNvSpPr>
          <p:nvPr>
            <p:ph idx="1"/>
          </p:nvPr>
        </p:nvSpPr>
        <p:spPr/>
        <p:txBody>
          <a:bodyPr/>
          <a:lstStyle/>
          <a:p>
            <a:endParaRPr lang="fr-FR" sz="2400" u="sng" dirty="0">
              <a:solidFill>
                <a:srgbClr val="0070C0"/>
              </a:solidFill>
              <a:latin typeface="Arial" panose="020B0604020202020204" pitchFamily="34" charset="0"/>
              <a:cs typeface="Arial" panose="020B0604020202020204" pitchFamily="34" charset="0"/>
            </a:endParaRPr>
          </a:p>
          <a:p>
            <a:endParaRPr lang="fr-FR" sz="2400" u="sng" dirty="0">
              <a:solidFill>
                <a:srgbClr val="0070C0"/>
              </a:solidFill>
              <a:latin typeface="Arial" panose="020B0604020202020204" pitchFamily="34" charset="0"/>
              <a:cs typeface="Arial" panose="020B0604020202020204" pitchFamily="34" charset="0"/>
            </a:endParaRPr>
          </a:p>
          <a:p>
            <a:r>
              <a:rPr lang="fr-FR" sz="2400" u="sng" dirty="0">
                <a:solidFill>
                  <a:srgbClr val="0070C0"/>
                </a:solidFill>
                <a:latin typeface="Arial" panose="020B0604020202020204" pitchFamily="34" charset="0"/>
                <a:cs typeface="Arial" panose="020B0604020202020204" pitchFamily="34" charset="0"/>
              </a:rPr>
              <a:t>Objectif:</a:t>
            </a:r>
          </a:p>
          <a:p>
            <a:pPr algn="ctr"/>
            <a:r>
              <a:rPr lang="fr-FR" sz="2400" dirty="0">
                <a:latin typeface="Arial" panose="020B0604020202020204" pitchFamily="34" charset="0"/>
                <a:cs typeface="Arial" panose="020B0604020202020204" pitchFamily="34" charset="0"/>
              </a:rPr>
              <a:t> L’affinage </a:t>
            </a:r>
            <a:r>
              <a:rPr lang="fr-FR" sz="2400" dirty="0">
                <a:solidFill>
                  <a:srgbClr val="FF0000"/>
                </a:solidFill>
                <a:latin typeface="Arial" panose="020B0604020202020204" pitchFamily="34" charset="0"/>
                <a:cs typeface="Arial" panose="020B0604020202020204" pitchFamily="34" charset="0"/>
              </a:rPr>
              <a:t>permet à la vanille de sublimer son arôme</a:t>
            </a:r>
            <a:r>
              <a:rPr lang="fr-F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3973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15BC-2D33-4503-A004-41AD9D218099}"/>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E1F42D49-14E0-40E3-8075-AC199DD0715B}"/>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Procédure:</a:t>
            </a:r>
          </a:p>
        </p:txBody>
      </p:sp>
      <p:sp>
        <p:nvSpPr>
          <p:cNvPr id="4" name="Rectangle 3">
            <a:extLst>
              <a:ext uri="{FF2B5EF4-FFF2-40B4-BE49-F238E27FC236}">
                <a16:creationId xmlns:a16="http://schemas.microsoft.com/office/drawing/2014/main" id="{1B19C64F-A836-45CF-A0EF-29A6E9F7B5E0}"/>
              </a:ext>
            </a:extLst>
          </p:cNvPr>
          <p:cNvSpPr/>
          <p:nvPr/>
        </p:nvSpPr>
        <p:spPr>
          <a:xfrm>
            <a:off x="954157" y="2319868"/>
            <a:ext cx="567193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chemeClr val="tx1"/>
                </a:solidFill>
                <a:latin typeface="Arial" panose="020B0604020202020204" pitchFamily="34" charset="0"/>
                <a:cs typeface="Arial" panose="020B0604020202020204" pitchFamily="34" charset="0"/>
              </a:rPr>
              <a:t>Il consiste à </a:t>
            </a:r>
            <a:r>
              <a:rPr lang="fr-FR" sz="2400" dirty="0">
                <a:solidFill>
                  <a:srgbClr val="FF0000"/>
                </a:solidFill>
                <a:latin typeface="Arial" panose="020B0604020202020204" pitchFamily="34" charset="0"/>
                <a:cs typeface="Arial" panose="020B0604020202020204" pitchFamily="34" charset="0"/>
              </a:rPr>
              <a:t>disposer les gousses de vanille dans une malle en bois recouverte de l’intérieur de papier sulfurisé ou de papier paraffiné</a:t>
            </a:r>
            <a:r>
              <a:rPr lang="fr-FR" sz="2400" dirty="0">
                <a:latin typeface="Arial" panose="020B0604020202020204" pitchFamily="34" charset="0"/>
                <a:cs typeface="Arial" panose="020B0604020202020204" pitchFamily="34" charset="0"/>
              </a:rPr>
              <a:t>. </a:t>
            </a:r>
          </a:p>
          <a:p>
            <a:pPr>
              <a:lnSpc>
                <a:spcPct val="150000"/>
              </a:lnSpc>
            </a:pPr>
            <a:r>
              <a:rPr lang="fr-FR" sz="2400" dirty="0">
                <a:solidFill>
                  <a:schemeClr val="tx1"/>
                </a:solidFill>
                <a:latin typeface="Arial" panose="020B0604020202020204" pitchFamily="34" charset="0"/>
                <a:cs typeface="Arial" panose="020B0604020202020204" pitchFamily="34" charset="0"/>
              </a:rPr>
              <a:t>Ces papiers </a:t>
            </a:r>
            <a:r>
              <a:rPr lang="fr-FR" sz="2400" dirty="0">
                <a:solidFill>
                  <a:srgbClr val="FF0000"/>
                </a:solidFill>
                <a:latin typeface="Arial" panose="020B0604020202020204" pitchFamily="34" charset="0"/>
                <a:cs typeface="Arial" panose="020B0604020202020204" pitchFamily="34" charset="0"/>
              </a:rPr>
              <a:t>les protègent contre l’air et la moisissure</a:t>
            </a:r>
          </a:p>
        </p:txBody>
      </p:sp>
      <p:pic>
        <p:nvPicPr>
          <p:cNvPr id="5" name="Picture 4">
            <a:extLst>
              <a:ext uri="{FF2B5EF4-FFF2-40B4-BE49-F238E27FC236}">
                <a16:creationId xmlns:a16="http://schemas.microsoft.com/office/drawing/2014/main" id="{67BFCD27-7FF5-4BB1-8DAB-DA287DBED476}"/>
              </a:ext>
            </a:extLst>
          </p:cNvPr>
          <p:cNvPicPr/>
          <p:nvPr/>
        </p:nvPicPr>
        <p:blipFill rotWithShape="1">
          <a:blip r:embed="rId2">
            <a:extLst>
              <a:ext uri="{28A0092B-C50C-407E-A947-70E740481C1C}">
                <a14:useLocalDpi xmlns:a14="http://schemas.microsoft.com/office/drawing/2010/main" val="0"/>
              </a:ext>
            </a:extLst>
          </a:blip>
          <a:srcRect l="17482" t="53766" r="18197" b="17096"/>
          <a:stretch/>
        </p:blipFill>
        <p:spPr bwMode="auto">
          <a:xfrm>
            <a:off x="6626087" y="2319868"/>
            <a:ext cx="4529593" cy="365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851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A281-340F-40EA-86F6-EAB6095E1EEB}"/>
              </a:ext>
            </a:extLst>
          </p:cNvPr>
          <p:cNvSpPr>
            <a:spLocks noGrp="1"/>
          </p:cNvSpPr>
          <p:nvPr>
            <p:ph type="title"/>
          </p:nvPr>
        </p:nvSpPr>
        <p:spPr/>
        <p:txBody>
          <a:bodyPr/>
          <a:lstStyle/>
          <a:p>
            <a:r>
              <a:rPr lang="fr-FR" sz="2400" u="sng" dirty="0">
                <a:solidFill>
                  <a:srgbClr val="7030A0"/>
                </a:solidFill>
                <a:latin typeface="Arial" panose="020B0604020202020204" pitchFamily="34" charset="0"/>
                <a:cs typeface="Arial" panose="020B0604020202020204" pitchFamily="34" charset="0"/>
              </a:rPr>
              <a:t>Le triage de la vanille</a:t>
            </a:r>
            <a:br>
              <a:rPr lang="fr-FR" dirty="0"/>
            </a:br>
            <a:endParaRPr lang="fr-FR" dirty="0"/>
          </a:p>
        </p:txBody>
      </p:sp>
      <p:sp>
        <p:nvSpPr>
          <p:cNvPr id="3" name="Content Placeholder 2">
            <a:extLst>
              <a:ext uri="{FF2B5EF4-FFF2-40B4-BE49-F238E27FC236}">
                <a16:creationId xmlns:a16="http://schemas.microsoft.com/office/drawing/2014/main" id="{652BDD21-B17A-489C-9E66-94B8212242E9}"/>
              </a:ext>
            </a:extLst>
          </p:cNvPr>
          <p:cNvSpPr>
            <a:spLocks noGrp="1"/>
          </p:cNvSpPr>
          <p:nvPr>
            <p:ph idx="1"/>
          </p:nvPr>
        </p:nvSpPr>
        <p:spPr/>
        <p:txBody>
          <a:bodyPr/>
          <a:lstStyle/>
          <a:p>
            <a:endParaRPr lang="fr-FR" dirty="0"/>
          </a:p>
          <a:p>
            <a:endParaRPr lang="fr-FR" dirty="0"/>
          </a:p>
        </p:txBody>
      </p:sp>
      <p:sp>
        <p:nvSpPr>
          <p:cNvPr id="4" name="Rectangle 3">
            <a:extLst>
              <a:ext uri="{FF2B5EF4-FFF2-40B4-BE49-F238E27FC236}">
                <a16:creationId xmlns:a16="http://schemas.microsoft.com/office/drawing/2014/main" id="{C4BB1B13-0B60-41C3-BE05-8C5C1F1A5957}"/>
              </a:ext>
            </a:extLst>
          </p:cNvPr>
          <p:cNvSpPr/>
          <p:nvPr/>
        </p:nvSpPr>
        <p:spPr>
          <a:xfrm>
            <a:off x="662610" y="1737360"/>
            <a:ext cx="5923720" cy="461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defTabSz="914400">
              <a:lnSpc>
                <a:spcPct val="150000"/>
              </a:lnSpc>
              <a:spcBef>
                <a:spcPts val="1200"/>
              </a:spcBef>
              <a:spcAft>
                <a:spcPts val="200"/>
              </a:spcAft>
              <a:buClr>
                <a:srgbClr val="99CB38"/>
              </a:buClr>
              <a:buSzPct val="100000"/>
              <a:buFont typeface="Calibri" panose="020F0502020204030204" pitchFamily="34" charset="0"/>
              <a:buChar char=" "/>
            </a:pPr>
            <a:r>
              <a:rPr lang="fr-FR" sz="2400" dirty="0">
                <a:solidFill>
                  <a:prstClr val="black">
                    <a:lumMod val="75000"/>
                    <a:lumOff val="25000"/>
                  </a:prstClr>
                </a:solidFill>
                <a:latin typeface="Arial" panose="020B0604020202020204" pitchFamily="34" charset="0"/>
                <a:cs typeface="Arial" panose="020B0604020202020204" pitchFamily="34" charset="0"/>
              </a:rPr>
              <a:t>Tout au long </a:t>
            </a:r>
            <a:r>
              <a:rPr lang="fr-FR" sz="2400">
                <a:solidFill>
                  <a:prstClr val="black">
                    <a:lumMod val="75000"/>
                    <a:lumOff val="25000"/>
                  </a:prstClr>
                </a:solidFill>
                <a:latin typeface="Arial" panose="020B0604020202020204" pitchFamily="34" charset="0"/>
                <a:cs typeface="Arial" panose="020B0604020202020204" pitchFamily="34" charset="0"/>
              </a:rPr>
              <a:t>de ces </a:t>
            </a:r>
            <a:r>
              <a:rPr lang="fr-FR" sz="2400" dirty="0">
                <a:solidFill>
                  <a:prstClr val="black">
                    <a:lumMod val="75000"/>
                    <a:lumOff val="25000"/>
                  </a:prstClr>
                </a:solidFill>
                <a:latin typeface="Arial" panose="020B0604020202020204" pitchFamily="34" charset="0"/>
                <a:cs typeface="Arial" panose="020B0604020202020204" pitchFamily="34" charset="0"/>
              </a:rPr>
              <a:t>processus les gousses sont régulièrement triées selon : la longueur, la maturité, la fente, la taille de la gousse, le taux d’humidité et sa souplesse, la couleur et la qualité de la vanille. On refait un autre tri selon la destination, car les demandes ne sont pas les mêmes selon les pays. </a:t>
            </a:r>
          </a:p>
        </p:txBody>
      </p:sp>
      <p:pic>
        <p:nvPicPr>
          <p:cNvPr id="5" name="Picture 4">
            <a:extLst>
              <a:ext uri="{FF2B5EF4-FFF2-40B4-BE49-F238E27FC236}">
                <a16:creationId xmlns:a16="http://schemas.microsoft.com/office/drawing/2014/main" id="{041C7274-6177-4BB0-A7B3-22BE01EE08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86330" y="1737360"/>
            <a:ext cx="4569350" cy="4703197"/>
          </a:xfrm>
          <a:prstGeom prst="rect">
            <a:avLst/>
          </a:prstGeom>
          <a:noFill/>
        </p:spPr>
      </p:pic>
    </p:spTree>
    <p:extLst>
      <p:ext uri="{BB962C8B-B14F-4D97-AF65-F5344CB8AC3E}">
        <p14:creationId xmlns:p14="http://schemas.microsoft.com/office/powerpoint/2010/main" val="81660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9F1A-BEF5-49D3-89B2-7C767181957A}"/>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4CEB3ECF-CFE8-4717-97EA-5E6A6BAA0A9F}"/>
              </a:ext>
            </a:extLst>
          </p:cNvPr>
          <p:cNvSpPr>
            <a:spLocks noGrp="1"/>
          </p:cNvSpPr>
          <p:nvPr>
            <p:ph idx="1"/>
          </p:nvPr>
        </p:nvSpPr>
        <p:spPr/>
        <p:txBody>
          <a:bodyPr/>
          <a:lstStyle/>
          <a:p>
            <a:endParaRPr lang="fr-FR" dirty="0"/>
          </a:p>
        </p:txBody>
      </p:sp>
      <p:sp>
        <p:nvSpPr>
          <p:cNvPr id="4" name="Rectangle 3">
            <a:extLst>
              <a:ext uri="{FF2B5EF4-FFF2-40B4-BE49-F238E27FC236}">
                <a16:creationId xmlns:a16="http://schemas.microsoft.com/office/drawing/2014/main" id="{F7215A7D-2B26-438F-893A-EA23D1C23280}"/>
              </a:ext>
            </a:extLst>
          </p:cNvPr>
          <p:cNvSpPr/>
          <p:nvPr/>
        </p:nvSpPr>
        <p:spPr>
          <a:xfrm>
            <a:off x="1097281" y="742122"/>
            <a:ext cx="5277016" cy="5126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Arial" panose="020B0604020202020204" pitchFamily="34" charset="0"/>
                <a:cs typeface="Arial" panose="020B0604020202020204" pitchFamily="34" charset="0"/>
              </a:rPr>
              <a:t>En moyenne, 5 Kilos de vanilles vertes donnent 1 kilo de vanille préparée commercialisable. </a:t>
            </a:r>
          </a:p>
          <a:p>
            <a:pPr algn="ctr"/>
            <a:r>
              <a:rPr lang="fr-FR" sz="3200" dirty="0">
                <a:solidFill>
                  <a:schemeClr val="tx1"/>
                </a:solidFill>
                <a:latin typeface="Arial" panose="020B0604020202020204" pitchFamily="34" charset="0"/>
                <a:cs typeface="Arial" panose="020B0604020202020204" pitchFamily="34" charset="0"/>
              </a:rPr>
              <a:t>Les gousses préparées sont de couleur sombre, marron foncé à noir, très parfumées</a:t>
            </a:r>
          </a:p>
        </p:txBody>
      </p:sp>
      <p:sp>
        <p:nvSpPr>
          <p:cNvPr id="5" name="Rectangle 4">
            <a:extLst>
              <a:ext uri="{FF2B5EF4-FFF2-40B4-BE49-F238E27FC236}">
                <a16:creationId xmlns:a16="http://schemas.microsoft.com/office/drawing/2014/main" id="{2F8B50BF-6391-418C-BA84-FD6891304333}"/>
              </a:ext>
            </a:extLst>
          </p:cNvPr>
          <p:cNvSpPr/>
          <p:nvPr/>
        </p:nvSpPr>
        <p:spPr>
          <a:xfrm>
            <a:off x="7195930" y="2133600"/>
            <a:ext cx="3763618" cy="347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a:extLst>
              <a:ext uri="{FF2B5EF4-FFF2-40B4-BE49-F238E27FC236}">
                <a16:creationId xmlns:a16="http://schemas.microsoft.com/office/drawing/2014/main" id="{F53BF852-6064-40A4-8571-724737C92F6C}"/>
              </a:ext>
            </a:extLst>
          </p:cNvPr>
          <p:cNvPicPr>
            <a:picLocks noChangeAspect="1"/>
          </p:cNvPicPr>
          <p:nvPr/>
        </p:nvPicPr>
        <p:blipFill>
          <a:blip r:embed="rId2"/>
          <a:stretch>
            <a:fillRect/>
          </a:stretch>
        </p:blipFill>
        <p:spPr>
          <a:xfrm>
            <a:off x="6374297" y="742122"/>
            <a:ext cx="4781383" cy="5126972"/>
          </a:xfrm>
          <a:prstGeom prst="rect">
            <a:avLst/>
          </a:prstGeom>
        </p:spPr>
      </p:pic>
    </p:spTree>
    <p:extLst>
      <p:ext uri="{BB962C8B-B14F-4D97-AF65-F5344CB8AC3E}">
        <p14:creationId xmlns:p14="http://schemas.microsoft.com/office/powerpoint/2010/main" val="136849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9046-4FEA-444C-9039-A9DF65A76322}"/>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3A8CC9FF-03B1-469D-B310-8CA4E6FC1B8B}"/>
              </a:ext>
            </a:extLst>
          </p:cNvPr>
          <p:cNvPicPr>
            <a:picLocks noGrp="1" noChangeAspect="1"/>
          </p:cNvPicPr>
          <p:nvPr>
            <p:ph idx="1"/>
          </p:nvPr>
        </p:nvPicPr>
        <p:blipFill>
          <a:blip r:embed="rId2"/>
          <a:stretch>
            <a:fillRect/>
          </a:stretch>
        </p:blipFill>
        <p:spPr>
          <a:xfrm>
            <a:off x="6096000" y="1258957"/>
            <a:ext cx="5059680" cy="4454257"/>
          </a:xfrm>
          <a:prstGeom prst="rect">
            <a:avLst/>
          </a:prstGeom>
        </p:spPr>
      </p:pic>
      <p:sp>
        <p:nvSpPr>
          <p:cNvPr id="5" name="Rectangle 4">
            <a:extLst>
              <a:ext uri="{FF2B5EF4-FFF2-40B4-BE49-F238E27FC236}">
                <a16:creationId xmlns:a16="http://schemas.microsoft.com/office/drawing/2014/main" id="{78616013-7B10-4544-BDD6-808F97464519}"/>
              </a:ext>
            </a:extLst>
          </p:cNvPr>
          <p:cNvSpPr/>
          <p:nvPr/>
        </p:nvSpPr>
        <p:spPr>
          <a:xfrm>
            <a:off x="1245704" y="1258957"/>
            <a:ext cx="4850296" cy="445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algn="just" defTabSz="914400">
              <a:lnSpc>
                <a:spcPct val="150000"/>
              </a:lnSpc>
              <a:spcBef>
                <a:spcPts val="1200"/>
              </a:spcBef>
              <a:spcAft>
                <a:spcPts val="200"/>
              </a:spcAft>
              <a:buClr>
                <a:srgbClr val="99CB38"/>
              </a:buClr>
              <a:buSzPct val="100000"/>
              <a:buFont typeface="Calibri" panose="020F0502020204030204" pitchFamily="34" charset="0"/>
              <a:buChar char=" "/>
            </a:pPr>
            <a:r>
              <a:rPr lang="fr-FR" sz="2800" dirty="0">
                <a:solidFill>
                  <a:prstClr val="black">
                    <a:lumMod val="75000"/>
                    <a:lumOff val="25000"/>
                  </a:prstClr>
                </a:solidFill>
                <a:latin typeface="Arial" panose="020B0604020202020204" pitchFamily="34" charset="0"/>
                <a:cs typeface="Arial" panose="020B0604020202020204" pitchFamily="34" charset="0"/>
              </a:rPr>
              <a:t>La récolte des gousses de vanille vertes peu odorantes ( encore aucun arôme)  se fait  à partir du mois de Juillet. </a:t>
            </a:r>
          </a:p>
        </p:txBody>
      </p:sp>
    </p:spTree>
    <p:extLst>
      <p:ext uri="{BB962C8B-B14F-4D97-AF65-F5344CB8AC3E}">
        <p14:creationId xmlns:p14="http://schemas.microsoft.com/office/powerpoint/2010/main" val="398119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8285-40B5-4DBA-9635-176E545BE4E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02B42A6B-8370-4A1B-AEF3-B21590392012}"/>
              </a:ext>
            </a:extLst>
          </p:cNvPr>
          <p:cNvSpPr>
            <a:spLocks noGrp="1"/>
          </p:cNvSpPr>
          <p:nvPr>
            <p:ph idx="1"/>
          </p:nvPr>
        </p:nvSpPr>
        <p:spPr/>
        <p:txBody>
          <a:bodyPr/>
          <a:lstStyle/>
          <a:p>
            <a:pPr algn="just"/>
            <a:r>
              <a:rPr lang="fr-FR" dirty="0">
                <a:latin typeface="Arial" panose="020B0604020202020204" pitchFamily="34" charset="0"/>
                <a:cs typeface="Arial" panose="020B0604020202020204" pitchFamily="34" charset="0"/>
              </a:rPr>
              <a:t>Pour avoir le parfum agréable et caractéristique, il faut </a:t>
            </a:r>
            <a:r>
              <a:rPr lang="fr-FR" dirty="0">
                <a:solidFill>
                  <a:srgbClr val="FF0000"/>
                </a:solidFill>
                <a:latin typeface="Arial" panose="020B0604020202020204" pitchFamily="34" charset="0"/>
                <a:cs typeface="Arial" panose="020B0604020202020204" pitchFamily="34" charset="0"/>
              </a:rPr>
              <a:t>traiter les gousses matures </a:t>
            </a:r>
            <a:r>
              <a:rPr lang="fr-FR" dirty="0">
                <a:latin typeface="Arial" panose="020B0604020202020204" pitchFamily="34" charset="0"/>
                <a:cs typeface="Arial" panose="020B0604020202020204" pitchFamily="34" charset="0"/>
              </a:rPr>
              <a:t>suivant des </a:t>
            </a:r>
            <a:r>
              <a:rPr lang="fr-FR" dirty="0">
                <a:solidFill>
                  <a:srgbClr val="FF0000"/>
                </a:solidFill>
                <a:latin typeface="Arial" panose="020B0604020202020204" pitchFamily="34" charset="0"/>
                <a:cs typeface="Arial" panose="020B0604020202020204" pitchFamily="34" charset="0"/>
              </a:rPr>
              <a:t>procédés traditionnels </a:t>
            </a:r>
            <a:r>
              <a:rPr lang="fr-FR" dirty="0">
                <a:latin typeface="Arial" panose="020B0604020202020204" pitchFamily="34" charset="0"/>
                <a:cs typeface="Arial" panose="020B0604020202020204" pitchFamily="34" charset="0"/>
              </a:rPr>
              <a:t>et avec des </a:t>
            </a:r>
            <a:r>
              <a:rPr lang="fr-FR" dirty="0">
                <a:solidFill>
                  <a:srgbClr val="FF0000"/>
                </a:solidFill>
                <a:latin typeface="Arial" panose="020B0604020202020204" pitchFamily="34" charset="0"/>
                <a:cs typeface="Arial" panose="020B0604020202020204" pitchFamily="34" charset="0"/>
              </a:rPr>
              <a:t>moyens techniques rudimentaires</a:t>
            </a:r>
            <a:r>
              <a:rPr lang="fr-FR" dirty="0">
                <a:latin typeface="Arial" panose="020B0604020202020204" pitchFamily="34" charset="0"/>
                <a:cs typeface="Arial" panose="020B0604020202020204" pitchFamily="34" charset="0"/>
              </a:rPr>
              <a:t> . </a:t>
            </a:r>
          </a:p>
          <a:p>
            <a:pPr algn="ctr"/>
            <a:r>
              <a:rPr lang="fr-FR" dirty="0">
                <a:latin typeface="Arial" panose="020B0604020202020204" pitchFamily="34" charset="0"/>
                <a:cs typeface="Arial" panose="020B0604020202020204" pitchFamily="34" charset="0"/>
              </a:rPr>
              <a:t>Le traitement dure environ six mois et se fait en </a:t>
            </a:r>
            <a:r>
              <a:rPr lang="fr-FR" dirty="0">
                <a:solidFill>
                  <a:srgbClr val="FF0000"/>
                </a:solidFill>
                <a:latin typeface="Arial" panose="020B0604020202020204" pitchFamily="34" charset="0"/>
                <a:cs typeface="Arial" panose="020B0604020202020204" pitchFamily="34" charset="0"/>
              </a:rPr>
              <a:t>4 étapes</a:t>
            </a:r>
            <a:r>
              <a:rPr lang="fr-FR" dirty="0">
                <a:latin typeface="Arial" panose="020B0604020202020204" pitchFamily="34" charset="0"/>
                <a:cs typeface="Arial" panose="020B0604020202020204" pitchFamily="34" charset="0"/>
              </a:rPr>
              <a:t>:</a:t>
            </a:r>
          </a:p>
          <a:p>
            <a:pPr algn="ctr"/>
            <a:r>
              <a:rPr lang="fr-FR" dirty="0">
                <a:solidFill>
                  <a:srgbClr val="7030A0"/>
                </a:solidFill>
                <a:latin typeface="Arial" panose="020B0604020202020204" pitchFamily="34" charset="0"/>
                <a:cs typeface="Arial" panose="020B0604020202020204" pitchFamily="34" charset="0"/>
              </a:rPr>
              <a:t>   ¤ L’</a:t>
            </a:r>
            <a:r>
              <a:rPr lang="fr-FR" i="1" dirty="0">
                <a:solidFill>
                  <a:srgbClr val="7030A0"/>
                </a:solidFill>
                <a:latin typeface="Arial" panose="020B0604020202020204" pitchFamily="34" charset="0"/>
                <a:cs typeface="Arial" panose="020B0604020202020204" pitchFamily="34" charset="0"/>
              </a:rPr>
              <a:t>échaudage</a:t>
            </a:r>
            <a:r>
              <a:rPr lang="fr-FR" dirty="0">
                <a:solidFill>
                  <a:srgbClr val="7030A0"/>
                </a:solidFill>
                <a:latin typeface="Arial" panose="020B0604020202020204" pitchFamily="34" charset="0"/>
                <a:cs typeface="Arial" panose="020B0604020202020204" pitchFamily="34" charset="0"/>
              </a:rPr>
              <a:t> </a:t>
            </a:r>
          </a:p>
          <a:p>
            <a:pPr marL="0" indent="0" algn="ctr">
              <a:buNone/>
            </a:pPr>
            <a:r>
              <a:rPr lang="fr-FR" dirty="0">
                <a:solidFill>
                  <a:srgbClr val="7030A0"/>
                </a:solidFill>
                <a:latin typeface="Arial" panose="020B0604020202020204" pitchFamily="34" charset="0"/>
                <a:cs typeface="Arial" panose="020B0604020202020204" pitchFamily="34" charset="0"/>
              </a:rPr>
              <a:t>¤ L’</a:t>
            </a:r>
            <a:r>
              <a:rPr lang="fr-FR" i="1" dirty="0">
                <a:solidFill>
                  <a:srgbClr val="7030A0"/>
                </a:solidFill>
                <a:latin typeface="Arial" panose="020B0604020202020204" pitchFamily="34" charset="0"/>
                <a:cs typeface="Arial" panose="020B0604020202020204" pitchFamily="34" charset="0"/>
              </a:rPr>
              <a:t>étuvage</a:t>
            </a:r>
            <a:r>
              <a:rPr lang="fr-FR" dirty="0">
                <a:solidFill>
                  <a:srgbClr val="7030A0"/>
                </a:solidFill>
                <a:latin typeface="Arial" panose="020B0604020202020204" pitchFamily="34" charset="0"/>
                <a:cs typeface="Arial" panose="020B0604020202020204" pitchFamily="34" charset="0"/>
              </a:rPr>
              <a:t> </a:t>
            </a:r>
          </a:p>
          <a:p>
            <a:pPr algn="ctr"/>
            <a:r>
              <a:rPr lang="fr-FR" dirty="0">
                <a:solidFill>
                  <a:srgbClr val="7030A0"/>
                </a:solidFill>
                <a:latin typeface="Arial" panose="020B0604020202020204" pitchFamily="34" charset="0"/>
                <a:cs typeface="Arial" panose="020B0604020202020204" pitchFamily="34" charset="0"/>
              </a:rPr>
              <a:t>  ¤ Le </a:t>
            </a:r>
            <a:r>
              <a:rPr lang="fr-FR" i="1" dirty="0">
                <a:solidFill>
                  <a:srgbClr val="7030A0"/>
                </a:solidFill>
                <a:latin typeface="Arial" panose="020B0604020202020204" pitchFamily="34" charset="0"/>
                <a:cs typeface="Arial" panose="020B0604020202020204" pitchFamily="34" charset="0"/>
              </a:rPr>
              <a:t>séchage </a:t>
            </a:r>
          </a:p>
          <a:p>
            <a:pPr marL="0" indent="0" algn="ctr">
              <a:buNone/>
            </a:pPr>
            <a:r>
              <a:rPr lang="fr-FR" dirty="0">
                <a:solidFill>
                  <a:srgbClr val="7030A0"/>
                </a:solidFill>
                <a:latin typeface="Arial" panose="020B0604020202020204" pitchFamily="34" charset="0"/>
                <a:cs typeface="Arial" panose="020B0604020202020204" pitchFamily="34" charset="0"/>
              </a:rPr>
              <a:t>¤ L’</a:t>
            </a:r>
            <a:r>
              <a:rPr lang="fr-FR" i="1" dirty="0">
                <a:solidFill>
                  <a:srgbClr val="7030A0"/>
                </a:solidFill>
                <a:latin typeface="Arial" panose="020B0604020202020204" pitchFamily="34" charset="0"/>
                <a:cs typeface="Arial" panose="020B0604020202020204" pitchFamily="34" charset="0"/>
              </a:rPr>
              <a:t>affinage</a:t>
            </a:r>
            <a:endParaRPr lang="fr-FR"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15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0E3E-3844-433C-B003-251E10E8FCDB}"/>
              </a:ext>
            </a:extLst>
          </p:cNvPr>
          <p:cNvSpPr>
            <a:spLocks noGrp="1"/>
          </p:cNvSpPr>
          <p:nvPr>
            <p:ph type="title"/>
          </p:nvPr>
        </p:nvSpPr>
        <p:spPr/>
        <p:txBody>
          <a:bodyPr>
            <a:normAutofit/>
          </a:bodyPr>
          <a:lstStyle/>
          <a:p>
            <a:r>
              <a:rPr lang="fr-FR" sz="3600" dirty="0">
                <a:solidFill>
                  <a:srgbClr val="00B050"/>
                </a:solidFill>
                <a:latin typeface="Castellar" panose="020A0402060406010301" pitchFamily="18" charset="0"/>
              </a:rPr>
              <a:t>Etape 1: L’échaudage</a:t>
            </a:r>
          </a:p>
        </p:txBody>
      </p:sp>
      <p:sp>
        <p:nvSpPr>
          <p:cNvPr id="3" name="Content Placeholder 2">
            <a:extLst>
              <a:ext uri="{FF2B5EF4-FFF2-40B4-BE49-F238E27FC236}">
                <a16:creationId xmlns:a16="http://schemas.microsoft.com/office/drawing/2014/main" id="{A0C70B20-9E80-4161-B558-0E3145E1CD07}"/>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Objectif: </a:t>
            </a:r>
          </a:p>
          <a:p>
            <a:r>
              <a:rPr lang="fr-FR" sz="2400" dirty="0">
                <a:latin typeface="Arial" panose="020B0604020202020204" pitchFamily="34" charset="0"/>
                <a:cs typeface="Arial" panose="020B0604020202020204" pitchFamily="34" charset="0"/>
              </a:rPr>
              <a:t>¤  L’échaudage va </a:t>
            </a:r>
            <a:r>
              <a:rPr lang="fr-FR" sz="2400" dirty="0">
                <a:solidFill>
                  <a:srgbClr val="FF0000"/>
                </a:solidFill>
                <a:latin typeface="Arial" panose="020B0604020202020204" pitchFamily="34" charset="0"/>
                <a:cs typeface="Arial" panose="020B0604020202020204" pitchFamily="34" charset="0"/>
              </a:rPr>
              <a:t>rendre la gousse de vanille plus souple.</a:t>
            </a:r>
          </a:p>
          <a:p>
            <a:r>
              <a:rPr lang="fr-FR" sz="2400" dirty="0">
                <a:latin typeface="Arial" panose="020B0604020202020204" pitchFamily="34" charset="0"/>
                <a:cs typeface="Arial" panose="020B0604020202020204" pitchFamily="34" charset="0"/>
              </a:rPr>
              <a:t>¤  Il permet de </a:t>
            </a:r>
            <a:r>
              <a:rPr lang="fr-FR" sz="2400" dirty="0">
                <a:solidFill>
                  <a:srgbClr val="FF0000"/>
                </a:solidFill>
                <a:latin typeface="Arial" panose="020B0604020202020204" pitchFamily="34" charset="0"/>
                <a:cs typeface="Arial" panose="020B0604020202020204" pitchFamily="34" charset="0"/>
              </a:rPr>
              <a:t>stopper la maturation </a:t>
            </a:r>
            <a:r>
              <a:rPr lang="fr-FR" sz="2400" dirty="0">
                <a:latin typeface="Arial" panose="020B0604020202020204" pitchFamily="34" charset="0"/>
                <a:cs typeface="Arial" panose="020B0604020202020204" pitchFamily="34" charset="0"/>
              </a:rPr>
              <a:t>de la vanille et de déclencher une réaction chimique qui va permettre le </a:t>
            </a:r>
            <a:r>
              <a:rPr lang="fr-FR" sz="2400" dirty="0">
                <a:solidFill>
                  <a:srgbClr val="FF0000"/>
                </a:solidFill>
                <a:latin typeface="Arial" panose="020B0604020202020204" pitchFamily="34" charset="0"/>
                <a:cs typeface="Arial" panose="020B0604020202020204" pitchFamily="34" charset="0"/>
              </a:rPr>
              <a:t>développement des arômes et notamment la vanilline</a:t>
            </a:r>
            <a:r>
              <a:rPr lang="fr-FR"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93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4314-D102-4744-9EB3-D58240536148}"/>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C76E407B-DAEB-4158-A9E7-761E4221A96E}"/>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Procédure:</a:t>
            </a:r>
          </a:p>
        </p:txBody>
      </p:sp>
      <p:sp>
        <p:nvSpPr>
          <p:cNvPr id="4" name="Rectangle 3">
            <a:extLst>
              <a:ext uri="{FF2B5EF4-FFF2-40B4-BE49-F238E27FC236}">
                <a16:creationId xmlns:a16="http://schemas.microsoft.com/office/drawing/2014/main" id="{55E3F9C4-0A10-4F27-B0DB-15AC05DFA693}"/>
              </a:ext>
            </a:extLst>
          </p:cNvPr>
          <p:cNvSpPr/>
          <p:nvPr/>
        </p:nvSpPr>
        <p:spPr>
          <a:xfrm>
            <a:off x="1036320" y="2251250"/>
            <a:ext cx="5059680" cy="3617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fr-FR" sz="2400" dirty="0">
                <a:solidFill>
                  <a:schemeClr val="tx1"/>
                </a:solidFill>
                <a:latin typeface="Arial" panose="020B0604020202020204" pitchFamily="34" charset="0"/>
                <a:cs typeface="Arial" panose="020B0604020202020204" pitchFamily="34" charset="0"/>
              </a:rPr>
              <a:t>¤  Remplir des paniers d’osiers avec des gousses de vanille vertes fraîchement récoltées (25-30 kilos par panier)</a:t>
            </a:r>
          </a:p>
        </p:txBody>
      </p:sp>
      <p:pic>
        <p:nvPicPr>
          <p:cNvPr id="6" name="Picture 5">
            <a:extLst>
              <a:ext uri="{FF2B5EF4-FFF2-40B4-BE49-F238E27FC236}">
                <a16:creationId xmlns:a16="http://schemas.microsoft.com/office/drawing/2014/main" id="{59121F01-BC98-4393-BD98-30AEEC87E654}"/>
              </a:ext>
            </a:extLst>
          </p:cNvPr>
          <p:cNvPicPr/>
          <p:nvPr/>
        </p:nvPicPr>
        <p:blipFill rotWithShape="1">
          <a:blip r:embed="rId2">
            <a:extLst>
              <a:ext uri="{28A0092B-C50C-407E-A947-70E740481C1C}">
                <a14:useLocalDpi xmlns:a14="http://schemas.microsoft.com/office/drawing/2010/main" val="0"/>
              </a:ext>
            </a:extLst>
          </a:blip>
          <a:srcRect l="26398" t="21376" r="39027" b="49173"/>
          <a:stretch/>
        </p:blipFill>
        <p:spPr bwMode="auto">
          <a:xfrm>
            <a:off x="6096001" y="2251249"/>
            <a:ext cx="3975651" cy="36178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97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17D0-969C-4E62-811B-C2A75494B29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2F00A2AC-6288-488E-8D36-0EFA4DBFBFE4}"/>
              </a:ext>
            </a:extLst>
          </p:cNvPr>
          <p:cNvSpPr>
            <a:spLocks noGrp="1"/>
          </p:cNvSpPr>
          <p:nvPr>
            <p:ph idx="1"/>
          </p:nvPr>
        </p:nvSpPr>
        <p:spPr/>
        <p:txBody>
          <a:bodyPr/>
          <a:lstStyle/>
          <a:p>
            <a:endParaRPr lang="fr-FR" dirty="0"/>
          </a:p>
        </p:txBody>
      </p:sp>
      <p:sp>
        <p:nvSpPr>
          <p:cNvPr id="4" name="Rectangle 3">
            <a:extLst>
              <a:ext uri="{FF2B5EF4-FFF2-40B4-BE49-F238E27FC236}">
                <a16:creationId xmlns:a16="http://schemas.microsoft.com/office/drawing/2014/main" id="{E1CB587A-5CDA-478B-A209-BC437245F57F}"/>
              </a:ext>
            </a:extLst>
          </p:cNvPr>
          <p:cNvSpPr/>
          <p:nvPr/>
        </p:nvSpPr>
        <p:spPr>
          <a:xfrm>
            <a:off x="1097280" y="1737360"/>
            <a:ext cx="5327374" cy="4131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defTabSz="914400">
              <a:lnSpc>
                <a:spcPct val="200000"/>
              </a:lnSpc>
              <a:spcBef>
                <a:spcPts val="1200"/>
              </a:spcBef>
              <a:spcAft>
                <a:spcPts val="200"/>
              </a:spcAft>
              <a:buClr>
                <a:srgbClr val="99CB38"/>
              </a:buClr>
              <a:buSzPct val="100000"/>
              <a:buFont typeface="Calibri" panose="020F0502020204030204" pitchFamily="34" charset="0"/>
              <a:buChar char=" "/>
            </a:pPr>
            <a:r>
              <a:rPr lang="fr-FR" sz="2400" dirty="0">
                <a:solidFill>
                  <a:prstClr val="black">
                    <a:lumMod val="75000"/>
                    <a:lumOff val="25000"/>
                  </a:prstClr>
                </a:solidFill>
                <a:latin typeface="Arial" panose="020B0604020202020204" pitchFamily="34" charset="0"/>
                <a:cs typeface="Arial" panose="020B0604020202020204" pitchFamily="34" charset="0"/>
              </a:rPr>
              <a:t>¤  </a:t>
            </a:r>
            <a:r>
              <a:rPr lang="fr-FR" sz="2400" dirty="0">
                <a:solidFill>
                  <a:srgbClr val="FF0000"/>
                </a:solidFill>
                <a:latin typeface="Arial" panose="020B0604020202020204" pitchFamily="34" charset="0"/>
                <a:cs typeface="Arial" panose="020B0604020202020204" pitchFamily="34" charset="0"/>
              </a:rPr>
              <a:t>Faire bouillir de l’eau 65°C  </a:t>
            </a:r>
            <a:r>
              <a:rPr lang="fr-FR" sz="2400" dirty="0">
                <a:solidFill>
                  <a:prstClr val="black">
                    <a:lumMod val="75000"/>
                    <a:lumOff val="25000"/>
                  </a:prstClr>
                </a:solidFill>
                <a:latin typeface="Arial" panose="020B0604020202020204" pitchFamily="34" charset="0"/>
                <a:cs typeface="Arial" panose="020B0604020202020204" pitchFamily="34" charset="0"/>
              </a:rPr>
              <a:t>et  </a:t>
            </a:r>
            <a:r>
              <a:rPr lang="fr-FR" sz="2400" dirty="0">
                <a:solidFill>
                  <a:srgbClr val="FF0000"/>
                </a:solidFill>
                <a:latin typeface="Arial" panose="020B0604020202020204" pitchFamily="34" charset="0"/>
                <a:cs typeface="Arial" panose="020B0604020202020204" pitchFamily="34" charset="0"/>
              </a:rPr>
              <a:t>y plonger les gousses de vanille  entre 5 à 10  minutes. </a:t>
            </a:r>
          </a:p>
        </p:txBody>
      </p:sp>
      <p:sp>
        <p:nvSpPr>
          <p:cNvPr id="5" name="Rectangle 4">
            <a:extLst>
              <a:ext uri="{FF2B5EF4-FFF2-40B4-BE49-F238E27FC236}">
                <a16:creationId xmlns:a16="http://schemas.microsoft.com/office/drawing/2014/main" id="{C958EB02-973B-44B7-A41D-5123E21A88B2}"/>
              </a:ext>
            </a:extLst>
          </p:cNvPr>
          <p:cNvSpPr/>
          <p:nvPr/>
        </p:nvSpPr>
        <p:spPr>
          <a:xfrm>
            <a:off x="6785113" y="1974574"/>
            <a:ext cx="2822713" cy="336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a:extLst>
              <a:ext uri="{FF2B5EF4-FFF2-40B4-BE49-F238E27FC236}">
                <a16:creationId xmlns:a16="http://schemas.microsoft.com/office/drawing/2014/main" id="{4AA63669-6D6D-45D1-A0A5-0F058551B9F1}"/>
              </a:ext>
            </a:extLst>
          </p:cNvPr>
          <p:cNvPicPr/>
          <p:nvPr/>
        </p:nvPicPr>
        <p:blipFill rotWithShape="1">
          <a:blip r:embed="rId2">
            <a:extLst>
              <a:ext uri="{28A0092B-C50C-407E-A947-70E740481C1C}">
                <a14:useLocalDpi xmlns:a14="http://schemas.microsoft.com/office/drawing/2010/main" val="0"/>
              </a:ext>
            </a:extLst>
          </a:blip>
          <a:srcRect l="33846" t="50937" r="29720" b="25623"/>
          <a:stretch/>
        </p:blipFill>
        <p:spPr bwMode="auto">
          <a:xfrm>
            <a:off x="6424654" y="1737360"/>
            <a:ext cx="4731026" cy="41317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44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16DE-2D00-4599-BBED-FF91F6440F8F}"/>
              </a:ext>
            </a:extLst>
          </p:cNvPr>
          <p:cNvSpPr>
            <a:spLocks noGrp="1"/>
          </p:cNvSpPr>
          <p:nvPr>
            <p:ph type="title"/>
          </p:nvPr>
        </p:nvSpPr>
        <p:spPr/>
        <p:txBody>
          <a:bodyPr/>
          <a:lstStyle/>
          <a:p>
            <a:r>
              <a:rPr lang="fr-FR" dirty="0">
                <a:solidFill>
                  <a:srgbClr val="00B050"/>
                </a:solidFill>
                <a:latin typeface="Castellar" panose="020A0402060406010301" pitchFamily="18" charset="0"/>
              </a:rPr>
              <a:t>Etape 2: L’étuvage</a:t>
            </a:r>
          </a:p>
        </p:txBody>
      </p:sp>
      <p:sp>
        <p:nvSpPr>
          <p:cNvPr id="3" name="Content Placeholder 2">
            <a:extLst>
              <a:ext uri="{FF2B5EF4-FFF2-40B4-BE49-F238E27FC236}">
                <a16:creationId xmlns:a16="http://schemas.microsoft.com/office/drawing/2014/main" id="{DFFF2DBE-6F02-442E-99C2-EF11BD5A8111}"/>
              </a:ext>
            </a:extLst>
          </p:cNvPr>
          <p:cNvSpPr>
            <a:spLocks noGrp="1"/>
          </p:cNvSpPr>
          <p:nvPr>
            <p:ph idx="1"/>
          </p:nvPr>
        </p:nvSpPr>
        <p:spPr/>
        <p:txBody>
          <a:bodyPr/>
          <a:lstStyle/>
          <a:p>
            <a:r>
              <a:rPr lang="fr-FR" sz="2400" u="sng" dirty="0">
                <a:solidFill>
                  <a:srgbClr val="0070C0"/>
                </a:solidFill>
                <a:latin typeface="Arial" panose="020B0604020202020204" pitchFamily="34" charset="0"/>
                <a:cs typeface="Arial" panose="020B0604020202020204" pitchFamily="34" charset="0"/>
              </a:rPr>
              <a:t>Objectif:</a:t>
            </a:r>
          </a:p>
          <a:p>
            <a:pPr>
              <a:lnSpc>
                <a:spcPct val="200000"/>
              </a:lnSpc>
            </a:pPr>
            <a:r>
              <a:rPr lang="fr-FR" sz="2400" dirty="0">
                <a:latin typeface="Arial" panose="020B0604020202020204" pitchFamily="34" charset="0"/>
                <a:cs typeface="Arial" panose="020B0604020202020204" pitchFamily="34" charset="0"/>
              </a:rPr>
              <a:t>L’étuvage permet à la vanille </a:t>
            </a:r>
            <a:r>
              <a:rPr lang="fr-FR" sz="2400" dirty="0">
                <a:solidFill>
                  <a:srgbClr val="FF0000"/>
                </a:solidFill>
                <a:latin typeface="Arial" panose="020B0604020202020204" pitchFamily="34" charset="0"/>
                <a:cs typeface="Arial" panose="020B0604020202020204" pitchFamily="34" charset="0"/>
              </a:rPr>
              <a:t>d’obtenir la couleur brune caractéristique</a:t>
            </a:r>
            <a:r>
              <a:rPr lang="fr-FR" sz="2400" dirty="0">
                <a:latin typeface="Arial" panose="020B0604020202020204" pitchFamily="34" charset="0"/>
                <a:cs typeface="Arial" panose="020B0604020202020204" pitchFamily="34" charset="0"/>
              </a:rPr>
              <a:t>,  de la faire “suer” grâce à la chaleur pour lui </a:t>
            </a:r>
            <a:r>
              <a:rPr lang="fr-FR" sz="2400" dirty="0">
                <a:solidFill>
                  <a:srgbClr val="FF0000"/>
                </a:solidFill>
                <a:latin typeface="Arial" panose="020B0604020202020204" pitchFamily="34" charset="0"/>
                <a:cs typeface="Arial" panose="020B0604020202020204" pitchFamily="34" charset="0"/>
              </a:rPr>
              <a:t>faire perdre une bonne quantité d’humidité</a:t>
            </a:r>
            <a:r>
              <a:rPr lang="fr-FR" sz="2400" dirty="0">
                <a:latin typeface="Arial" panose="020B0604020202020204" pitchFamily="34" charset="0"/>
                <a:cs typeface="Arial" panose="020B0604020202020204" pitchFamily="34" charset="0"/>
              </a:rPr>
              <a:t> et </a:t>
            </a:r>
            <a:r>
              <a:rPr lang="fr-FR" sz="2400" dirty="0">
                <a:solidFill>
                  <a:srgbClr val="FF0000"/>
                </a:solidFill>
                <a:latin typeface="Arial" panose="020B0604020202020204" pitchFamily="34" charset="0"/>
                <a:cs typeface="Arial" panose="020B0604020202020204" pitchFamily="34" charset="0"/>
              </a:rPr>
              <a:t>faire développer les arômes</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6585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DDF8-1D35-411F-821B-89F053EBB6E3}"/>
              </a:ext>
            </a:extLst>
          </p:cNvPr>
          <p:cNvSpPr>
            <a:spLocks noGrp="1"/>
          </p:cNvSpPr>
          <p:nvPr>
            <p:ph type="title"/>
          </p:nvPr>
        </p:nvSpPr>
        <p:spPr/>
        <p:txBody>
          <a:bodyPr/>
          <a:lstStyle/>
          <a:p>
            <a:endParaRPr lang="fr-FR" dirty="0"/>
          </a:p>
        </p:txBody>
      </p:sp>
      <p:sp>
        <p:nvSpPr>
          <p:cNvPr id="3" name="Content Placeholder 2">
            <a:extLst>
              <a:ext uri="{FF2B5EF4-FFF2-40B4-BE49-F238E27FC236}">
                <a16:creationId xmlns:a16="http://schemas.microsoft.com/office/drawing/2014/main" id="{B66821F7-A4A9-46B2-8747-B163E8ABA2F8}"/>
              </a:ext>
            </a:extLst>
          </p:cNvPr>
          <p:cNvSpPr>
            <a:spLocks noGrp="1"/>
          </p:cNvSpPr>
          <p:nvPr>
            <p:ph idx="1"/>
          </p:nvPr>
        </p:nvSpPr>
        <p:spPr/>
        <p:txBody>
          <a:bodyPr>
            <a:normAutofit fontScale="92500"/>
          </a:bodyPr>
          <a:lstStyle/>
          <a:p>
            <a:r>
              <a:rPr lang="fr-FR" sz="2400" u="sng" dirty="0">
                <a:solidFill>
                  <a:srgbClr val="0070C0"/>
                </a:solidFill>
                <a:latin typeface="Arial" panose="020B0604020202020204" pitchFamily="34" charset="0"/>
                <a:cs typeface="Arial" panose="020B0604020202020204" pitchFamily="34" charset="0"/>
              </a:rPr>
              <a:t>Procédure:</a:t>
            </a:r>
          </a:p>
          <a:p>
            <a:pPr algn="just">
              <a:lnSpc>
                <a:spcPct val="160000"/>
              </a:lnSpc>
            </a:pPr>
            <a:r>
              <a:rPr lang="fr-FR" sz="2400" dirty="0">
                <a:latin typeface="Arial" panose="020B0604020202020204" pitchFamily="34" charset="0"/>
                <a:cs typeface="Arial" panose="020B0604020202020204" pitchFamily="34" charset="0"/>
              </a:rPr>
              <a:t>¤  Préparer des caissons en bois à rabat doublés de couverture en coton à l’intérieur. </a:t>
            </a:r>
          </a:p>
          <a:p>
            <a:pPr algn="just">
              <a:lnSpc>
                <a:spcPct val="160000"/>
              </a:lnSpc>
            </a:pPr>
            <a:r>
              <a:rPr lang="fr-FR" sz="2400" dirty="0">
                <a:latin typeface="Arial" panose="020B0604020202020204" pitchFamily="34" charset="0"/>
                <a:cs typeface="Arial" panose="020B0604020202020204" pitchFamily="34" charset="0"/>
              </a:rPr>
              <a:t>¤  </a:t>
            </a:r>
            <a:r>
              <a:rPr lang="fr-FR" sz="2400" dirty="0">
                <a:solidFill>
                  <a:srgbClr val="FF0000"/>
                </a:solidFill>
                <a:latin typeface="Arial" panose="020B0604020202020204" pitchFamily="34" charset="0"/>
                <a:cs typeface="Arial" panose="020B0604020202020204" pitchFamily="34" charset="0"/>
              </a:rPr>
              <a:t>Placer les gousses de vanilles encore très chaudes dans les caissons </a:t>
            </a:r>
            <a:r>
              <a:rPr lang="fr-FR" sz="2400" dirty="0">
                <a:latin typeface="Arial" panose="020B0604020202020204" pitchFamily="34" charset="0"/>
                <a:cs typeface="Arial" panose="020B0604020202020204" pitchFamily="34" charset="0"/>
              </a:rPr>
              <a:t>pour faire en sorte que </a:t>
            </a:r>
            <a:r>
              <a:rPr lang="fr-FR" sz="2400" dirty="0">
                <a:solidFill>
                  <a:srgbClr val="FF0000"/>
                </a:solidFill>
                <a:latin typeface="Arial" panose="020B0604020202020204" pitchFamily="34" charset="0"/>
                <a:cs typeface="Arial" panose="020B0604020202020204" pitchFamily="34" charset="0"/>
              </a:rPr>
              <a:t>la vanille reste chaude le plus longtemps possible</a:t>
            </a:r>
            <a:r>
              <a:rPr lang="fr-FR" sz="2400" dirty="0">
                <a:latin typeface="Arial" panose="020B0604020202020204" pitchFamily="34" charset="0"/>
                <a:cs typeface="Arial" panose="020B0604020202020204" pitchFamily="34" charset="0"/>
              </a:rPr>
              <a:t>. </a:t>
            </a:r>
          </a:p>
          <a:p>
            <a:pPr algn="just">
              <a:lnSpc>
                <a:spcPct val="160000"/>
              </a:lnSpc>
            </a:pPr>
            <a:r>
              <a:rPr lang="fr-FR" sz="2400" dirty="0">
                <a:latin typeface="Arial" panose="020B0604020202020204" pitchFamily="34" charset="0"/>
                <a:cs typeface="Arial" panose="020B0604020202020204" pitchFamily="34" charset="0"/>
              </a:rPr>
              <a:t>¤  On rabat la couverture et on ferme le caisson en bois pendant </a:t>
            </a:r>
            <a:r>
              <a:rPr lang="fr-FR" sz="2400" dirty="0">
                <a:solidFill>
                  <a:srgbClr val="FF0000"/>
                </a:solidFill>
                <a:latin typeface="Arial" panose="020B0604020202020204" pitchFamily="34" charset="0"/>
                <a:cs typeface="Arial" panose="020B0604020202020204" pitchFamily="34" charset="0"/>
              </a:rPr>
              <a:t>48h  à 72h. </a:t>
            </a:r>
          </a:p>
          <a:p>
            <a:endParaRPr lang="fr-FR" dirty="0"/>
          </a:p>
        </p:txBody>
      </p:sp>
    </p:spTree>
    <p:extLst>
      <p:ext uri="{BB962C8B-B14F-4D97-AF65-F5344CB8AC3E}">
        <p14:creationId xmlns:p14="http://schemas.microsoft.com/office/powerpoint/2010/main" val="379520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484A-DF57-44C2-97E7-A899F7A5CD65}"/>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4365D6F5-D568-4CCD-8D74-23F868AAABF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2712" y="1737361"/>
            <a:ext cx="5102087" cy="4623682"/>
          </a:xfrm>
          <a:prstGeom prst="rect">
            <a:avLst/>
          </a:prstGeom>
          <a:noFill/>
        </p:spPr>
      </p:pic>
      <p:sp>
        <p:nvSpPr>
          <p:cNvPr id="5" name="Rectangle 4">
            <a:extLst>
              <a:ext uri="{FF2B5EF4-FFF2-40B4-BE49-F238E27FC236}">
                <a16:creationId xmlns:a16="http://schemas.microsoft.com/office/drawing/2014/main" id="{3A8FDE0E-2637-40DF-8AAA-A5C141B8EBF8}"/>
              </a:ext>
            </a:extLst>
          </p:cNvPr>
          <p:cNvSpPr/>
          <p:nvPr/>
        </p:nvSpPr>
        <p:spPr>
          <a:xfrm>
            <a:off x="8547652" y="2981739"/>
            <a:ext cx="2107096" cy="9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Couverture en coton</a:t>
            </a:r>
          </a:p>
        </p:txBody>
      </p:sp>
      <p:cxnSp>
        <p:nvCxnSpPr>
          <p:cNvPr id="7" name="Straight Arrow Connector 6">
            <a:extLst>
              <a:ext uri="{FF2B5EF4-FFF2-40B4-BE49-F238E27FC236}">
                <a16:creationId xmlns:a16="http://schemas.microsoft.com/office/drawing/2014/main" id="{3DD7C551-AE4B-4646-AC40-D555FA63FF75}"/>
              </a:ext>
            </a:extLst>
          </p:cNvPr>
          <p:cNvCxnSpPr/>
          <p:nvPr/>
        </p:nvCxnSpPr>
        <p:spPr>
          <a:xfrm flipH="1">
            <a:off x="7248939" y="3564835"/>
            <a:ext cx="1298713" cy="62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3FF06C9-056A-4747-B267-ECC23E6CA9CE}"/>
              </a:ext>
            </a:extLst>
          </p:cNvPr>
          <p:cNvSpPr/>
          <p:nvPr/>
        </p:nvSpPr>
        <p:spPr>
          <a:xfrm>
            <a:off x="8547652" y="4199614"/>
            <a:ext cx="2107096" cy="9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Gousses de vanille</a:t>
            </a:r>
          </a:p>
        </p:txBody>
      </p:sp>
      <p:cxnSp>
        <p:nvCxnSpPr>
          <p:cNvPr id="12" name="Straight Arrow Connector 11">
            <a:extLst>
              <a:ext uri="{FF2B5EF4-FFF2-40B4-BE49-F238E27FC236}">
                <a16:creationId xmlns:a16="http://schemas.microsoft.com/office/drawing/2014/main" id="{C3569E34-3232-45D1-8C9A-021967951D74}"/>
              </a:ext>
            </a:extLst>
          </p:cNvPr>
          <p:cNvCxnSpPr>
            <a:stCxn id="10" idx="1"/>
          </p:cNvCxnSpPr>
          <p:nvPr/>
        </p:nvCxnSpPr>
        <p:spPr>
          <a:xfrm flipH="1" flipV="1">
            <a:off x="5897217" y="4517666"/>
            <a:ext cx="2650435" cy="13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490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216</TotalTime>
  <Words>601</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Algerian</vt:lpstr>
      <vt:lpstr>Arial</vt:lpstr>
      <vt:lpstr>Calibri</vt:lpstr>
      <vt:lpstr>Calibri Light</vt:lpstr>
      <vt:lpstr>Castellar</vt:lpstr>
      <vt:lpstr>Wingdings</vt:lpstr>
      <vt:lpstr>Retrospect</vt:lpstr>
      <vt:lpstr>Préparation ou transformation  de la vanille</vt:lpstr>
      <vt:lpstr>PowerPoint Presentation</vt:lpstr>
      <vt:lpstr>PowerPoint Presentation</vt:lpstr>
      <vt:lpstr>Etape 1: L’échaudage</vt:lpstr>
      <vt:lpstr>PowerPoint Presentation</vt:lpstr>
      <vt:lpstr>PowerPoint Presentation</vt:lpstr>
      <vt:lpstr>Etape 2: L’étuvage</vt:lpstr>
      <vt:lpstr>PowerPoint Presentation</vt:lpstr>
      <vt:lpstr>PowerPoint Presentation</vt:lpstr>
      <vt:lpstr>Etape 3: Le séchage</vt:lpstr>
      <vt:lpstr>PowerPoint Presentation</vt:lpstr>
      <vt:lpstr>Le séchage au soleil </vt:lpstr>
      <vt:lpstr>Le séchage à l’ombre </vt:lpstr>
      <vt:lpstr>Etape 4: L’affinage  ou la mise en malle</vt:lpstr>
      <vt:lpstr>PowerPoint Presentation</vt:lpstr>
      <vt:lpstr>Le triage de la vanille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Préparation ou transformation  de la vanille</dc:title>
  <dc:creator>Fetra</dc:creator>
  <cp:lastModifiedBy>Fetra</cp:lastModifiedBy>
  <cp:revision>24</cp:revision>
  <dcterms:created xsi:type="dcterms:W3CDTF">2020-09-30T15:55:45Z</dcterms:created>
  <dcterms:modified xsi:type="dcterms:W3CDTF">2020-10-05T12:48:37Z</dcterms:modified>
</cp:coreProperties>
</file>