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3" r:id="rId6"/>
    <p:sldId id="264" r:id="rId7"/>
    <p:sldId id="261" r:id="rId8"/>
    <p:sldId id="262"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99CC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10/6/2020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5AEA-FE6D-402C-823E-AE0DAE486F4E}"/>
              </a:ext>
            </a:extLst>
          </p:cNvPr>
          <p:cNvSpPr>
            <a:spLocks noGrp="1"/>
          </p:cNvSpPr>
          <p:nvPr>
            <p:ph type="ctrTitle"/>
          </p:nvPr>
        </p:nvSpPr>
        <p:spPr/>
        <p:txBody>
          <a:bodyPr>
            <a:normAutofit/>
          </a:bodyPr>
          <a:lstStyle/>
          <a:p>
            <a:r>
              <a:rPr lang="fr-FR" sz="7200" dirty="0">
                <a:solidFill>
                  <a:srgbClr val="FF0000"/>
                </a:solidFill>
                <a:latin typeface="Algerian" panose="04020705040A02060702" pitchFamily="82" charset="0"/>
              </a:rPr>
              <a:t>L’HABITAT POUR LES VOLAILLES</a:t>
            </a:r>
          </a:p>
        </p:txBody>
      </p:sp>
      <p:sp>
        <p:nvSpPr>
          <p:cNvPr id="3" name="Subtitle 2">
            <a:extLst>
              <a:ext uri="{FF2B5EF4-FFF2-40B4-BE49-F238E27FC236}">
                <a16:creationId xmlns:a16="http://schemas.microsoft.com/office/drawing/2014/main" id="{2F9DA08C-F6C3-4025-BD15-E81404A41C3E}"/>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90007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E9E0F-542E-4B37-97A4-EA29E0B2C29B}"/>
              </a:ext>
            </a:extLst>
          </p:cNvPr>
          <p:cNvSpPr>
            <a:spLocks noGrp="1"/>
          </p:cNvSpPr>
          <p:nvPr>
            <p:ph type="title"/>
          </p:nvPr>
        </p:nvSpPr>
        <p:spPr/>
        <p:txBody>
          <a:bodyPr/>
          <a:lstStyle/>
          <a:p>
            <a:endParaRPr lang="fr-FR" dirty="0"/>
          </a:p>
        </p:txBody>
      </p:sp>
      <p:sp>
        <p:nvSpPr>
          <p:cNvPr id="4" name="Rectangle 3">
            <a:extLst>
              <a:ext uri="{FF2B5EF4-FFF2-40B4-BE49-F238E27FC236}">
                <a16:creationId xmlns:a16="http://schemas.microsoft.com/office/drawing/2014/main" id="{4F903241-D91D-48A8-BAAC-71FC6504091E}"/>
              </a:ext>
            </a:extLst>
          </p:cNvPr>
          <p:cNvSpPr/>
          <p:nvPr/>
        </p:nvSpPr>
        <p:spPr>
          <a:xfrm>
            <a:off x="913774" y="2214695"/>
            <a:ext cx="5950851" cy="358975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50000"/>
              </a:lnSpc>
              <a:spcBef>
                <a:spcPts val="1000"/>
              </a:spcBef>
              <a:buClr>
                <a:prstClr val="black"/>
              </a:buClr>
            </a:pPr>
            <a:r>
              <a:rPr lang="fr-FR" sz="2000" u="sng" dirty="0">
                <a:solidFill>
                  <a:prstClr val="black"/>
                </a:solidFill>
                <a:latin typeface="Arial" panose="020B0604020202020204" pitchFamily="34" charset="0"/>
                <a:cs typeface="Arial" panose="020B0604020202020204" pitchFamily="34" charset="0"/>
              </a:rPr>
              <a:t>Abreuvoir</a:t>
            </a:r>
            <a:r>
              <a:rPr lang="fr-FR" sz="2000" dirty="0">
                <a:solidFill>
                  <a:prstClr val="black"/>
                </a:solidFill>
                <a:latin typeface="Arial" panose="020B0604020202020204" pitchFamily="34" charset="0"/>
                <a:cs typeface="Arial" panose="020B0604020202020204" pitchFamily="34" charset="0"/>
              </a:rPr>
              <a:t>: </a:t>
            </a:r>
          </a:p>
          <a:p>
            <a:pPr lvl="0" defTabSz="914400">
              <a:lnSpc>
                <a:spcPct val="150000"/>
              </a:lnSpc>
              <a:spcBef>
                <a:spcPts val="1000"/>
              </a:spcBef>
              <a:buClr>
                <a:prstClr val="black"/>
              </a:buClr>
            </a:pPr>
            <a:r>
              <a:rPr lang="fr-FR" dirty="0">
                <a:solidFill>
                  <a:prstClr val="black"/>
                </a:solidFill>
                <a:latin typeface="Arial" panose="020B0604020202020204" pitchFamily="34" charset="0"/>
                <a:cs typeface="Arial" panose="020B0604020202020204" pitchFamily="34" charset="0"/>
              </a:rPr>
              <a:t>Ce matériel permet aux volailles de s’abreuver d’eau propre et fraîche en quantité suffisante</a:t>
            </a:r>
          </a:p>
        </p:txBody>
      </p:sp>
      <p:pic>
        <p:nvPicPr>
          <p:cNvPr id="8" name="Content Placeholder 7">
            <a:extLst>
              <a:ext uri="{FF2B5EF4-FFF2-40B4-BE49-F238E27FC236}">
                <a16:creationId xmlns:a16="http://schemas.microsoft.com/office/drawing/2014/main" id="{4B11C837-54B6-44C5-8F95-464B6730724D}"/>
              </a:ext>
            </a:extLst>
          </p:cNvPr>
          <p:cNvPicPr>
            <a:picLocks noGrp="1"/>
          </p:cNvPicPr>
          <p:nvPr>
            <p:ph sz="quarter" idx="13"/>
          </p:nvPr>
        </p:nvPicPr>
        <p:blipFill rotWithShape="1">
          <a:blip r:embed="rId2">
            <a:extLst>
              <a:ext uri="{28A0092B-C50C-407E-A947-70E740481C1C}">
                <a14:useLocalDpi xmlns:a14="http://schemas.microsoft.com/office/drawing/2010/main" val="0"/>
              </a:ext>
            </a:extLst>
          </a:blip>
          <a:srcRect l="13199" t="33700" r="22839" b="35440"/>
          <a:stretch/>
        </p:blipFill>
        <p:spPr bwMode="auto">
          <a:xfrm>
            <a:off x="6864625" y="2214695"/>
            <a:ext cx="4413600" cy="3589758"/>
          </a:xfrm>
          <a:prstGeom prst="rect">
            <a:avLst/>
          </a:prstGeom>
          <a:noFill/>
          <a:ln>
            <a:noFill/>
          </a:ln>
          <a:extLst>
            <a:ext uri="{53640926-AAD7-44D8-BBD7-CCE9431645EC}">
              <a14:shadowObscured xmlns:a14="http://schemas.microsoft.com/office/drawing/2010/main"/>
            </a:ext>
          </a:extLst>
        </p:spPr>
      </p:pic>
      <p:cxnSp>
        <p:nvCxnSpPr>
          <p:cNvPr id="10" name="Straight Arrow Connector 9">
            <a:extLst>
              <a:ext uri="{FF2B5EF4-FFF2-40B4-BE49-F238E27FC236}">
                <a16:creationId xmlns:a16="http://schemas.microsoft.com/office/drawing/2014/main" id="{A09AB4C6-894E-4F1F-8D1A-0B5D5DEE6F6F}"/>
              </a:ext>
            </a:extLst>
          </p:cNvPr>
          <p:cNvCxnSpPr/>
          <p:nvPr/>
        </p:nvCxnSpPr>
        <p:spPr>
          <a:xfrm>
            <a:off x="2279374" y="3564835"/>
            <a:ext cx="5393635" cy="980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F3B4D28-CD4C-45CF-92F2-99F920E2236D}"/>
              </a:ext>
            </a:extLst>
          </p:cNvPr>
          <p:cNvSpPr/>
          <p:nvPr/>
        </p:nvSpPr>
        <p:spPr>
          <a:xfrm>
            <a:off x="9793356" y="2411896"/>
            <a:ext cx="1484869" cy="5300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Mangeoire</a:t>
            </a:r>
          </a:p>
        </p:txBody>
      </p:sp>
      <p:cxnSp>
        <p:nvCxnSpPr>
          <p:cNvPr id="13" name="Straight Arrow Connector 12">
            <a:extLst>
              <a:ext uri="{FF2B5EF4-FFF2-40B4-BE49-F238E27FC236}">
                <a16:creationId xmlns:a16="http://schemas.microsoft.com/office/drawing/2014/main" id="{D3E9EF4D-FA2F-43B2-9149-A42C0E277851}"/>
              </a:ext>
            </a:extLst>
          </p:cNvPr>
          <p:cNvCxnSpPr/>
          <p:nvPr/>
        </p:nvCxnSpPr>
        <p:spPr>
          <a:xfrm flipH="1">
            <a:off x="9793356" y="2809461"/>
            <a:ext cx="318053" cy="17360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97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105E-1137-481C-B1D9-9D9505AEAB92}"/>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B345168E-6E7B-4451-AF96-7F42CBC30818}"/>
              </a:ext>
            </a:extLst>
          </p:cNvPr>
          <p:cNvSpPr/>
          <p:nvPr/>
        </p:nvSpPr>
        <p:spPr>
          <a:xfrm>
            <a:off x="1033671" y="2214694"/>
            <a:ext cx="5777946" cy="362951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buClr>
                <a:prstClr val="black"/>
              </a:buClr>
            </a:pPr>
            <a:r>
              <a:rPr lang="fr-FR" sz="2000" u="sng" dirty="0">
                <a:solidFill>
                  <a:prstClr val="black"/>
                </a:solidFill>
                <a:latin typeface="Arial" panose="020B0604020202020204" pitchFamily="34" charset="0"/>
                <a:cs typeface="Arial" panose="020B0604020202020204" pitchFamily="34" charset="0"/>
              </a:rPr>
              <a:t>Perchoir:</a:t>
            </a:r>
          </a:p>
          <a:p>
            <a:pPr lvl="0" defTabSz="914400">
              <a:lnSpc>
                <a:spcPct val="120000"/>
              </a:lnSpc>
              <a:spcBef>
                <a:spcPts val="1000"/>
              </a:spcBef>
              <a:buClr>
                <a:prstClr val="black"/>
              </a:buClr>
            </a:pPr>
            <a:r>
              <a:rPr lang="fr-FR" dirty="0">
                <a:solidFill>
                  <a:prstClr val="black"/>
                </a:solidFill>
                <a:latin typeface="Arial" panose="020B0604020202020204" pitchFamily="34" charset="0"/>
                <a:cs typeface="Arial" panose="020B0604020202020204" pitchFamily="34" charset="0"/>
              </a:rPr>
              <a:t>Placé à 1 m au dessus du sol et permet de réduire le contact entre les volailles et les excréments</a:t>
            </a:r>
          </a:p>
        </p:txBody>
      </p:sp>
      <p:pic>
        <p:nvPicPr>
          <p:cNvPr id="8" name="Content Placeholder 7">
            <a:extLst>
              <a:ext uri="{FF2B5EF4-FFF2-40B4-BE49-F238E27FC236}">
                <a16:creationId xmlns:a16="http://schemas.microsoft.com/office/drawing/2014/main" id="{3AB187B2-404E-49DF-823A-272A4AE420CF}"/>
              </a:ext>
            </a:extLst>
          </p:cNvPr>
          <p:cNvPicPr>
            <a:picLocks noGrp="1"/>
          </p:cNvPicPr>
          <p:nvPr>
            <p:ph sz="quarter" idx="13"/>
          </p:nvPr>
        </p:nvPicPr>
        <p:blipFill rotWithShape="1">
          <a:blip r:embed="rId2">
            <a:extLst>
              <a:ext uri="{28A0092B-C50C-407E-A947-70E740481C1C}">
                <a14:useLocalDpi xmlns:a14="http://schemas.microsoft.com/office/drawing/2010/main" val="0"/>
              </a:ext>
            </a:extLst>
          </a:blip>
          <a:srcRect l="7251" t="34576" r="6421" b="35545"/>
          <a:stretch/>
        </p:blipFill>
        <p:spPr bwMode="auto">
          <a:xfrm>
            <a:off x="6852000" y="2214694"/>
            <a:ext cx="4546122" cy="3629515"/>
          </a:xfrm>
          <a:prstGeom prst="rect">
            <a:avLst/>
          </a:prstGeom>
          <a:noFill/>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9FEA1B80-F85E-4BDE-B279-BB20DA12B2A8}"/>
              </a:ext>
            </a:extLst>
          </p:cNvPr>
          <p:cNvCxnSpPr/>
          <p:nvPr/>
        </p:nvCxnSpPr>
        <p:spPr>
          <a:xfrm>
            <a:off x="2213113" y="3710609"/>
            <a:ext cx="8322365"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91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C6C40-AC32-4231-9DEF-9291DBE0B206}"/>
              </a:ext>
            </a:extLst>
          </p:cNvPr>
          <p:cNvSpPr>
            <a:spLocks noGrp="1"/>
          </p:cNvSpPr>
          <p:nvPr>
            <p:ph type="title"/>
          </p:nvPr>
        </p:nvSpPr>
        <p:spPr/>
        <p:txBody>
          <a:bodyPr/>
          <a:lstStyle/>
          <a:p>
            <a:endParaRPr lang="fr-FR"/>
          </a:p>
        </p:txBody>
      </p:sp>
      <p:pic>
        <p:nvPicPr>
          <p:cNvPr id="5" name="Content Placeholder 4">
            <a:extLst>
              <a:ext uri="{FF2B5EF4-FFF2-40B4-BE49-F238E27FC236}">
                <a16:creationId xmlns:a16="http://schemas.microsoft.com/office/drawing/2014/main" id="{A185EA50-BC4B-43D8-B601-4EBC9DE6586F}"/>
              </a:ext>
            </a:extLst>
          </p:cNvPr>
          <p:cNvPicPr>
            <a:picLocks noGrp="1" noChangeAspect="1"/>
          </p:cNvPicPr>
          <p:nvPr>
            <p:ph sz="quarter" idx="13"/>
          </p:nvPr>
        </p:nvPicPr>
        <p:blipFill>
          <a:blip r:embed="rId2"/>
          <a:stretch>
            <a:fillRect/>
          </a:stretch>
        </p:blipFill>
        <p:spPr>
          <a:xfrm>
            <a:off x="6095999" y="2161685"/>
            <a:ext cx="5182227" cy="3629516"/>
          </a:xfrm>
          <a:prstGeom prst="rect">
            <a:avLst/>
          </a:prstGeom>
        </p:spPr>
      </p:pic>
      <p:sp>
        <p:nvSpPr>
          <p:cNvPr id="4" name="Rectangle 3">
            <a:extLst>
              <a:ext uri="{FF2B5EF4-FFF2-40B4-BE49-F238E27FC236}">
                <a16:creationId xmlns:a16="http://schemas.microsoft.com/office/drawing/2014/main" id="{246FAFE8-49D3-4625-880C-CD372D730E58}"/>
              </a:ext>
            </a:extLst>
          </p:cNvPr>
          <p:cNvSpPr/>
          <p:nvPr/>
        </p:nvSpPr>
        <p:spPr>
          <a:xfrm>
            <a:off x="913773" y="2161685"/>
            <a:ext cx="5182227" cy="362951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buClr>
                <a:prstClr val="black"/>
              </a:buClr>
            </a:pPr>
            <a:r>
              <a:rPr lang="fr-FR" sz="2000" u="sng" dirty="0">
                <a:solidFill>
                  <a:prstClr val="black"/>
                </a:solidFill>
                <a:latin typeface="Arial" panose="020B0604020202020204" pitchFamily="34" charset="0"/>
                <a:cs typeface="Arial" panose="020B0604020202020204" pitchFamily="34" charset="0"/>
              </a:rPr>
              <a:t>Pondoir:</a:t>
            </a:r>
          </a:p>
          <a:p>
            <a:pPr lvl="0" defTabSz="914400">
              <a:lnSpc>
                <a:spcPct val="120000"/>
              </a:lnSpc>
              <a:spcBef>
                <a:spcPts val="1000"/>
              </a:spcBef>
              <a:buClr>
                <a:prstClr val="black"/>
              </a:buClr>
            </a:pPr>
            <a:r>
              <a:rPr lang="fr-FR" dirty="0">
                <a:solidFill>
                  <a:prstClr val="black"/>
                </a:solidFill>
                <a:latin typeface="Arial" panose="020B0604020202020204" pitchFamily="34" charset="0"/>
                <a:cs typeface="Arial" panose="020B0604020202020204" pitchFamily="34" charset="0"/>
              </a:rPr>
              <a:t>Pour éviter la ponte au sol.</a:t>
            </a:r>
          </a:p>
          <a:p>
            <a:pPr lvl="0" defTabSz="914400">
              <a:lnSpc>
                <a:spcPct val="120000"/>
              </a:lnSpc>
              <a:spcBef>
                <a:spcPts val="1000"/>
              </a:spcBef>
              <a:buClr>
                <a:prstClr val="black"/>
              </a:buClr>
            </a:pPr>
            <a:r>
              <a:rPr lang="fr-FR" dirty="0">
                <a:solidFill>
                  <a:prstClr val="black"/>
                </a:solidFill>
                <a:latin typeface="Arial" panose="020B0604020202020204" pitchFamily="34" charset="0"/>
                <a:cs typeface="Arial" panose="020B0604020202020204" pitchFamily="34" charset="0"/>
              </a:rPr>
              <a:t>Les nids sont placés dans un endroit abrité, à l’ombre, garnis de litière fraîche et maintenue propre</a:t>
            </a:r>
          </a:p>
        </p:txBody>
      </p:sp>
    </p:spTree>
    <p:extLst>
      <p:ext uri="{BB962C8B-B14F-4D97-AF65-F5344CB8AC3E}">
        <p14:creationId xmlns:p14="http://schemas.microsoft.com/office/powerpoint/2010/main" val="380224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A59C-9A42-451F-AB07-1A6B541E1D8D}"/>
              </a:ext>
            </a:extLst>
          </p:cNvPr>
          <p:cNvSpPr>
            <a:spLocks noGrp="1"/>
          </p:cNvSpPr>
          <p:nvPr>
            <p:ph type="title"/>
          </p:nvPr>
        </p:nvSpPr>
        <p:spPr/>
        <p:txBody>
          <a:bodyPr/>
          <a:lstStyle/>
          <a:p>
            <a:r>
              <a:rPr lang="fr-FR" cap="none" dirty="0">
                <a:solidFill>
                  <a:srgbClr val="00B0F0"/>
                </a:solidFill>
              </a:rPr>
              <a:t>Hygiène du bâtiment d’élevage</a:t>
            </a:r>
          </a:p>
        </p:txBody>
      </p:sp>
      <p:graphicFrame>
        <p:nvGraphicFramePr>
          <p:cNvPr id="4" name="Content Placeholder 3">
            <a:extLst>
              <a:ext uri="{FF2B5EF4-FFF2-40B4-BE49-F238E27FC236}">
                <a16:creationId xmlns:a16="http://schemas.microsoft.com/office/drawing/2014/main" id="{F04A1704-2598-4BE5-8EFA-0DB4D2918477}"/>
              </a:ext>
            </a:extLst>
          </p:cNvPr>
          <p:cNvGraphicFramePr>
            <a:graphicFrameLocks noGrp="1"/>
          </p:cNvGraphicFramePr>
          <p:nvPr>
            <p:ph sz="quarter" idx="13"/>
            <p:extLst>
              <p:ext uri="{D42A27DB-BD31-4B8C-83A1-F6EECF244321}">
                <p14:modId xmlns:p14="http://schemas.microsoft.com/office/powerpoint/2010/main" val="3038415104"/>
              </p:ext>
            </p:extLst>
          </p:nvPr>
        </p:nvGraphicFramePr>
        <p:xfrm>
          <a:off x="914400" y="1934818"/>
          <a:ext cx="10363200" cy="4573743"/>
        </p:xfrm>
        <a:graphic>
          <a:graphicData uri="http://schemas.openxmlformats.org/drawingml/2006/table">
            <a:tbl>
              <a:tblPr firstRow="1" bandRow="1">
                <a:tableStyleId>{BC89EF96-8CEA-46FF-86C4-4CE0E7609802}</a:tableStyleId>
              </a:tblPr>
              <a:tblGrid>
                <a:gridCol w="2072640">
                  <a:extLst>
                    <a:ext uri="{9D8B030D-6E8A-4147-A177-3AD203B41FA5}">
                      <a16:colId xmlns:a16="http://schemas.microsoft.com/office/drawing/2014/main" val="2940015748"/>
                    </a:ext>
                  </a:extLst>
                </a:gridCol>
                <a:gridCol w="2072640">
                  <a:extLst>
                    <a:ext uri="{9D8B030D-6E8A-4147-A177-3AD203B41FA5}">
                      <a16:colId xmlns:a16="http://schemas.microsoft.com/office/drawing/2014/main" val="3248627849"/>
                    </a:ext>
                  </a:extLst>
                </a:gridCol>
                <a:gridCol w="2072640">
                  <a:extLst>
                    <a:ext uri="{9D8B030D-6E8A-4147-A177-3AD203B41FA5}">
                      <a16:colId xmlns:a16="http://schemas.microsoft.com/office/drawing/2014/main" val="414322901"/>
                    </a:ext>
                  </a:extLst>
                </a:gridCol>
                <a:gridCol w="2072640">
                  <a:extLst>
                    <a:ext uri="{9D8B030D-6E8A-4147-A177-3AD203B41FA5}">
                      <a16:colId xmlns:a16="http://schemas.microsoft.com/office/drawing/2014/main" val="3413358561"/>
                    </a:ext>
                  </a:extLst>
                </a:gridCol>
                <a:gridCol w="2072640">
                  <a:extLst>
                    <a:ext uri="{9D8B030D-6E8A-4147-A177-3AD203B41FA5}">
                      <a16:colId xmlns:a16="http://schemas.microsoft.com/office/drawing/2014/main" val="1738108986"/>
                    </a:ext>
                  </a:extLst>
                </a:gridCol>
              </a:tblGrid>
              <a:tr h="823325">
                <a:tc>
                  <a:txBody>
                    <a:bodyPr/>
                    <a:lstStyle/>
                    <a:p>
                      <a:pPr algn="ctr"/>
                      <a:r>
                        <a:rPr lang="fr-FR" sz="2400" dirty="0"/>
                        <a:t>Activité et fréquence</a:t>
                      </a:r>
                    </a:p>
                  </a:txBody>
                  <a:tcPr/>
                </a:tc>
                <a:tc>
                  <a:txBody>
                    <a:bodyPr/>
                    <a:lstStyle/>
                    <a:p>
                      <a:r>
                        <a:rPr lang="fr-FR" sz="2400" dirty="0"/>
                        <a:t>Tous les jours</a:t>
                      </a:r>
                    </a:p>
                  </a:txBody>
                  <a:tcPr/>
                </a:tc>
                <a:tc>
                  <a:txBody>
                    <a:bodyPr/>
                    <a:lstStyle/>
                    <a:p>
                      <a:pPr algn="ctr"/>
                      <a:r>
                        <a:rPr lang="fr-FR" sz="2400" dirty="0"/>
                        <a:t>1 fois par semaine</a:t>
                      </a:r>
                    </a:p>
                  </a:txBody>
                  <a:tcPr/>
                </a:tc>
                <a:tc>
                  <a:txBody>
                    <a:bodyPr/>
                    <a:lstStyle/>
                    <a:p>
                      <a:pPr algn="ctr"/>
                      <a:r>
                        <a:rPr lang="fr-FR" sz="2400" dirty="0"/>
                        <a:t>1 fois par mois</a:t>
                      </a:r>
                    </a:p>
                  </a:txBody>
                  <a:tcPr/>
                </a:tc>
                <a:tc>
                  <a:txBody>
                    <a:bodyPr/>
                    <a:lstStyle/>
                    <a:p>
                      <a:pPr algn="ctr"/>
                      <a:r>
                        <a:rPr lang="fr-FR" sz="2400" dirty="0"/>
                        <a:t>Tous les 3 mois</a:t>
                      </a:r>
                    </a:p>
                  </a:txBody>
                  <a:tcPr/>
                </a:tc>
                <a:extLst>
                  <a:ext uri="{0D108BD9-81ED-4DB2-BD59-A6C34878D82A}">
                    <a16:rowId xmlns:a16="http://schemas.microsoft.com/office/drawing/2014/main" val="97022625"/>
                  </a:ext>
                </a:extLst>
              </a:tr>
              <a:tr h="640364">
                <a:tc>
                  <a:txBody>
                    <a:bodyPr/>
                    <a:lstStyle/>
                    <a:p>
                      <a:r>
                        <a:rPr lang="fr-FR" dirty="0"/>
                        <a:t>Changer l’eau de boisson</a:t>
                      </a:r>
                    </a:p>
                  </a:txBody>
                  <a:tcPr/>
                </a:tc>
                <a:tc>
                  <a:txBody>
                    <a:bodyPr/>
                    <a:lstStyle/>
                    <a:p>
                      <a:pPr algn="ctr"/>
                      <a:r>
                        <a:rPr lang="fr-FR" sz="3600" dirty="0"/>
                        <a:t>+</a:t>
                      </a: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20025591"/>
                  </a:ext>
                </a:extLst>
              </a:tr>
              <a:tr h="371004">
                <a:tc>
                  <a:txBody>
                    <a:bodyPr/>
                    <a:lstStyle/>
                    <a:p>
                      <a:r>
                        <a:rPr lang="fr-FR" dirty="0"/>
                        <a:t>Donner à manger</a:t>
                      </a:r>
                    </a:p>
                  </a:txBody>
                  <a:tcPr/>
                </a:tc>
                <a:tc>
                  <a:txBody>
                    <a:bodyPr/>
                    <a:lstStyle/>
                    <a:p>
                      <a:pPr algn="ctr"/>
                      <a:r>
                        <a:rPr lang="fr-FR" sz="3600" dirty="0"/>
                        <a:t>+</a:t>
                      </a:r>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121544188"/>
                  </a:ext>
                </a:extLst>
              </a:tr>
              <a:tr h="914805">
                <a:tc>
                  <a:txBody>
                    <a:bodyPr/>
                    <a:lstStyle/>
                    <a:p>
                      <a:r>
                        <a:rPr lang="fr-FR" dirty="0"/>
                        <a:t>Nettoyage des mangeoires et abreuvoirs</a:t>
                      </a:r>
                    </a:p>
                  </a:txBody>
                  <a:tcPr/>
                </a:tc>
                <a:tc>
                  <a:txBody>
                    <a:bodyPr/>
                    <a:lstStyle/>
                    <a:p>
                      <a:endParaRPr lang="fr-FR"/>
                    </a:p>
                  </a:txBody>
                  <a:tcPr/>
                </a:tc>
                <a:tc>
                  <a:txBody>
                    <a:bodyPr/>
                    <a:lstStyle/>
                    <a:p>
                      <a:pPr algn="ctr"/>
                      <a:r>
                        <a:rPr lang="fr-FR" sz="3600" dirty="0"/>
                        <a:t>+</a:t>
                      </a:r>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667466169"/>
                  </a:ext>
                </a:extLst>
              </a:tr>
              <a:tr h="640364">
                <a:tc>
                  <a:txBody>
                    <a:bodyPr/>
                    <a:lstStyle/>
                    <a:p>
                      <a:r>
                        <a:rPr lang="fr-FR" dirty="0"/>
                        <a:t>Changer la litière des nids</a:t>
                      </a:r>
                    </a:p>
                  </a:txBody>
                  <a:tcPr/>
                </a:tc>
                <a:tc>
                  <a:txBody>
                    <a:bodyPr/>
                    <a:lstStyle/>
                    <a:p>
                      <a:endParaRPr lang="fr-FR"/>
                    </a:p>
                  </a:txBody>
                  <a:tcPr/>
                </a:tc>
                <a:tc>
                  <a:txBody>
                    <a:bodyPr/>
                    <a:lstStyle/>
                    <a:p>
                      <a:endParaRPr lang="fr-FR"/>
                    </a:p>
                  </a:txBody>
                  <a:tcPr/>
                </a:tc>
                <a:tc>
                  <a:txBody>
                    <a:bodyPr/>
                    <a:lstStyle/>
                    <a:p>
                      <a:pPr algn="ctr"/>
                      <a:r>
                        <a:rPr lang="fr-FR" sz="3600" dirty="0"/>
                        <a:t>+</a:t>
                      </a:r>
                    </a:p>
                  </a:txBody>
                  <a:tcPr/>
                </a:tc>
                <a:tc>
                  <a:txBody>
                    <a:bodyPr/>
                    <a:lstStyle/>
                    <a:p>
                      <a:endParaRPr lang="fr-FR"/>
                    </a:p>
                  </a:txBody>
                  <a:tcPr/>
                </a:tc>
                <a:extLst>
                  <a:ext uri="{0D108BD9-81ED-4DB2-BD59-A6C34878D82A}">
                    <a16:rowId xmlns:a16="http://schemas.microsoft.com/office/drawing/2014/main" val="966397720"/>
                  </a:ext>
                </a:extLst>
              </a:tr>
              <a:tr h="914805">
                <a:tc>
                  <a:txBody>
                    <a:bodyPr/>
                    <a:lstStyle/>
                    <a:p>
                      <a:r>
                        <a:rPr lang="fr-FR" dirty="0"/>
                        <a:t>Nettoyer et désinfecter le poulailler</a:t>
                      </a: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pPr algn="ctr"/>
                      <a:r>
                        <a:rPr lang="fr-FR" sz="3600" dirty="0"/>
                        <a:t>+</a:t>
                      </a:r>
                    </a:p>
                  </a:txBody>
                  <a:tcPr/>
                </a:tc>
                <a:extLst>
                  <a:ext uri="{0D108BD9-81ED-4DB2-BD59-A6C34878D82A}">
                    <a16:rowId xmlns:a16="http://schemas.microsoft.com/office/drawing/2014/main" val="2751503788"/>
                  </a:ext>
                </a:extLst>
              </a:tr>
            </a:tbl>
          </a:graphicData>
        </a:graphic>
      </p:graphicFrame>
    </p:spTree>
    <p:extLst>
      <p:ext uri="{BB962C8B-B14F-4D97-AF65-F5344CB8AC3E}">
        <p14:creationId xmlns:p14="http://schemas.microsoft.com/office/powerpoint/2010/main" val="17091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0317-C2B4-4D8B-8D3E-41650F83393A}"/>
              </a:ext>
            </a:extLst>
          </p:cNvPr>
          <p:cNvSpPr>
            <a:spLocks noGrp="1"/>
          </p:cNvSpPr>
          <p:nvPr>
            <p:ph type="title"/>
          </p:nvPr>
        </p:nvSpPr>
        <p:spPr/>
        <p:txBody>
          <a:bodyPr/>
          <a:lstStyle/>
          <a:p>
            <a:r>
              <a:rPr lang="fr-FR" cap="none" dirty="0">
                <a:solidFill>
                  <a:srgbClr val="00B0F0"/>
                </a:solidFill>
                <a:latin typeface="Arial" panose="020B0604020202020204" pitchFamily="34" charset="0"/>
                <a:cs typeface="Arial" panose="020B0604020202020204" pitchFamily="34" charset="0"/>
              </a:rPr>
              <a:t>Définition</a:t>
            </a:r>
          </a:p>
        </p:txBody>
      </p:sp>
      <p:sp>
        <p:nvSpPr>
          <p:cNvPr id="3" name="Content Placeholder 2">
            <a:extLst>
              <a:ext uri="{FF2B5EF4-FFF2-40B4-BE49-F238E27FC236}">
                <a16:creationId xmlns:a16="http://schemas.microsoft.com/office/drawing/2014/main" id="{216AE2DF-F86F-4F24-A411-F0E38E45D5F9}"/>
              </a:ext>
            </a:extLst>
          </p:cNvPr>
          <p:cNvSpPr>
            <a:spLocks noGrp="1"/>
          </p:cNvSpPr>
          <p:nvPr>
            <p:ph sz="quarter" idx="13"/>
          </p:nvPr>
        </p:nvSpPr>
        <p:spPr/>
        <p:txBody>
          <a:bodyPr>
            <a:normAutofit/>
          </a:bodyPr>
          <a:lstStyle/>
          <a:p>
            <a:pPr marL="0" indent="0" algn="ctr">
              <a:buNone/>
            </a:pPr>
            <a:r>
              <a:rPr lang="fr-FR" sz="3200" cap="none" dirty="0">
                <a:solidFill>
                  <a:srgbClr val="C00000"/>
                </a:solidFill>
                <a:latin typeface="Arial" panose="020B0604020202020204" pitchFamily="34" charset="0"/>
                <a:cs typeface="Arial" panose="020B0604020202020204" pitchFamily="34" charset="0"/>
              </a:rPr>
              <a:t>Le poulailler est l’abri construit pour les poules.</a:t>
            </a:r>
          </a:p>
        </p:txBody>
      </p:sp>
    </p:spTree>
    <p:extLst>
      <p:ext uri="{BB962C8B-B14F-4D97-AF65-F5344CB8AC3E}">
        <p14:creationId xmlns:p14="http://schemas.microsoft.com/office/powerpoint/2010/main" val="337843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0815-E93C-4423-8C65-2ED6F1849198}"/>
              </a:ext>
            </a:extLst>
          </p:cNvPr>
          <p:cNvSpPr>
            <a:spLocks noGrp="1"/>
          </p:cNvSpPr>
          <p:nvPr>
            <p:ph type="title"/>
          </p:nvPr>
        </p:nvSpPr>
        <p:spPr>
          <a:xfrm>
            <a:off x="913775" y="618517"/>
            <a:ext cx="10364451" cy="1462073"/>
          </a:xfrm>
        </p:spPr>
        <p:txBody>
          <a:bodyPr>
            <a:normAutofit/>
          </a:bodyPr>
          <a:lstStyle/>
          <a:p>
            <a:r>
              <a:rPr lang="fr-FR" sz="4400" dirty="0">
                <a:solidFill>
                  <a:srgbClr val="00B050"/>
                </a:solidFill>
                <a:latin typeface="Arial" panose="020B0604020202020204" pitchFamily="34" charset="0"/>
                <a:cs typeface="Arial" panose="020B0604020202020204" pitchFamily="34" charset="0"/>
              </a:rPr>
              <a:t>Poulailler traditionnel</a:t>
            </a:r>
          </a:p>
        </p:txBody>
      </p:sp>
      <p:sp>
        <p:nvSpPr>
          <p:cNvPr id="6" name="Rectangle 5">
            <a:extLst>
              <a:ext uri="{FF2B5EF4-FFF2-40B4-BE49-F238E27FC236}">
                <a16:creationId xmlns:a16="http://schemas.microsoft.com/office/drawing/2014/main" id="{E12C9820-C7E8-4570-8088-02DD5DE36620}"/>
              </a:ext>
            </a:extLst>
          </p:cNvPr>
          <p:cNvSpPr/>
          <p:nvPr/>
        </p:nvSpPr>
        <p:spPr>
          <a:xfrm>
            <a:off x="1921565" y="2080591"/>
            <a:ext cx="8534399" cy="45720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fr-FR" dirty="0">
                <a:solidFill>
                  <a:srgbClr val="FF0000"/>
                </a:solidFill>
                <a:latin typeface="Arial" panose="020B0604020202020204" pitchFamily="34" charset="0"/>
                <a:ea typeface="Calibri" panose="020F0502020204030204" pitchFamily="34" charset="0"/>
                <a:cs typeface="Arial" panose="020B0604020202020204" pitchFamily="34" charset="0"/>
              </a:rPr>
              <a:t>En aviculture traditionnelle</a:t>
            </a:r>
            <a:r>
              <a:rPr lang="fr-FR" dirty="0">
                <a:solidFill>
                  <a:schemeClr val="tx1"/>
                </a:solidFill>
                <a:latin typeface="Arial" panose="020B0604020202020204" pitchFamily="34" charset="0"/>
                <a:ea typeface="Calibri" panose="020F0502020204030204" pitchFamily="34" charset="0"/>
                <a:cs typeface="Arial" panose="020B0604020202020204" pitchFamily="34" charset="0"/>
              </a:rPr>
              <a:t>, les poules sont libres de se déplacer à leur guise à la recherche de nourriture. L’habitat est très sommaire et peu spécifique. Les animaux sont logés dans des poulaillers rudimentaires en matériaux locaux, dans des cases d’habitation, ou sont laissés en divagation. Il n’y a pratiquement pas d’habitat approprié pouvant assurer la protection des oiseaux face aux intempéries et aux prédateurs. La plupart des animaux passent leurs nuits dans des poulaillers construits avec des matériaux simples</a:t>
            </a:r>
            <a:r>
              <a:rPr lang="fr-FR" dirty="0">
                <a:latin typeface="Arial" panose="020B0604020202020204" pitchFamily="34" charset="0"/>
                <a:ea typeface="Calibri" panose="020F0502020204030204" pitchFamily="34" charset="0"/>
                <a:cs typeface="Arial" panose="020B0604020202020204" pitchFamily="34" charset="0"/>
              </a:rPr>
              <a:t>.</a:t>
            </a:r>
            <a:endParaRPr lang="fr-FR" sz="1600" dirty="0">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0D9612BD-7132-41E4-A154-C089CBA5F2FE}"/>
              </a:ext>
            </a:extLst>
          </p:cNvPr>
          <p:cNvSpPr>
            <a:spLocks noGrp="1"/>
          </p:cNvSpPr>
          <p:nvPr>
            <p:ph sz="quarter" idx="13"/>
          </p:nvPr>
        </p:nvSpPr>
        <p:spPr>
          <a:xfrm>
            <a:off x="503583" y="2729948"/>
            <a:ext cx="10880034" cy="3922642"/>
          </a:xfrm>
        </p:spPr>
        <p:txBody>
          <a:bodyPr/>
          <a:lstStyle/>
          <a:p>
            <a:pPr marL="0" indent="0">
              <a:buNone/>
            </a:pPr>
            <a:endParaRPr lang="fr-FR" dirty="0"/>
          </a:p>
        </p:txBody>
      </p:sp>
    </p:spTree>
    <p:extLst>
      <p:ext uri="{BB962C8B-B14F-4D97-AF65-F5344CB8AC3E}">
        <p14:creationId xmlns:p14="http://schemas.microsoft.com/office/powerpoint/2010/main" val="2844424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6DCA5-8AFA-449A-A36A-D4431E06A33C}"/>
              </a:ext>
            </a:extLst>
          </p:cNvPr>
          <p:cNvSpPr>
            <a:spLocks noGrp="1"/>
          </p:cNvSpPr>
          <p:nvPr>
            <p:ph type="title"/>
          </p:nvPr>
        </p:nvSpPr>
        <p:spPr/>
        <p:txBody>
          <a:bodyPr/>
          <a:lstStyle/>
          <a:p>
            <a:endParaRPr lang="fr-FR"/>
          </a:p>
        </p:txBody>
      </p:sp>
      <p:sp>
        <p:nvSpPr>
          <p:cNvPr id="4" name="Rectangle 3">
            <a:extLst>
              <a:ext uri="{FF2B5EF4-FFF2-40B4-BE49-F238E27FC236}">
                <a16:creationId xmlns:a16="http://schemas.microsoft.com/office/drawing/2014/main" id="{949E6343-8D96-4109-8F8D-D7ED201C05FB}"/>
              </a:ext>
            </a:extLst>
          </p:cNvPr>
          <p:cNvSpPr/>
          <p:nvPr/>
        </p:nvSpPr>
        <p:spPr>
          <a:xfrm>
            <a:off x="913775" y="2214694"/>
            <a:ext cx="5182226" cy="414634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lnSpc>
                <a:spcPct val="150000"/>
              </a:lnSpc>
              <a:spcBef>
                <a:spcPts val="1000"/>
              </a:spcBef>
              <a:buClr>
                <a:prstClr val="black"/>
              </a:buClr>
            </a:pPr>
            <a:r>
              <a:rPr lang="fr-FR" sz="2000" dirty="0">
                <a:solidFill>
                  <a:prstClr val="black"/>
                </a:solidFill>
                <a:latin typeface="Arial" panose="020B0604020202020204" pitchFamily="34" charset="0"/>
                <a:cs typeface="Arial" panose="020B0604020202020204" pitchFamily="34" charset="0"/>
              </a:rPr>
              <a:t>Aucune norme de construction, mal aéré, souvent de mauvaise qualité, construit sans aucune norme, exiguë, rarement nettoyé et entretenu , construit à partir du bois, de briques en terre ou de récupération, de vieilles tôles, tiges et pailles de riz. Aucune mangeoire, ni abreuvoir ne sont prévus, mais des </a:t>
            </a:r>
            <a:r>
              <a:rPr lang="fr-FR" dirty="0">
                <a:solidFill>
                  <a:prstClr val="black"/>
                </a:solidFill>
                <a:latin typeface="Arial" panose="020B0604020202020204" pitchFamily="34" charset="0"/>
                <a:cs typeface="Arial" panose="020B0604020202020204" pitchFamily="34" charset="0"/>
              </a:rPr>
              <a:t>récipients</a:t>
            </a:r>
            <a:r>
              <a:rPr lang="fr-FR" sz="2000" dirty="0">
                <a:solidFill>
                  <a:prstClr val="black"/>
                </a:solidFill>
                <a:latin typeface="Arial" panose="020B0604020202020204" pitchFamily="34" charset="0"/>
                <a:cs typeface="Arial" panose="020B0604020202020204" pitchFamily="34" charset="0"/>
              </a:rPr>
              <a:t> ménagers (assiette) sont utilisés pour les poulets</a:t>
            </a:r>
          </a:p>
        </p:txBody>
      </p:sp>
      <p:pic>
        <p:nvPicPr>
          <p:cNvPr id="5" name="Content Placeholder 6">
            <a:extLst>
              <a:ext uri="{FF2B5EF4-FFF2-40B4-BE49-F238E27FC236}">
                <a16:creationId xmlns:a16="http://schemas.microsoft.com/office/drawing/2014/main" id="{A1037BB9-96DB-44B7-8950-CE9D71309F4B}"/>
              </a:ext>
            </a:extLst>
          </p:cNvPr>
          <p:cNvPicPr>
            <a:picLocks noGrp="1"/>
          </p:cNvPicPr>
          <p:nvPr>
            <p:ph sz="quarter" idx="13"/>
          </p:nvPr>
        </p:nvPicPr>
        <p:blipFill rotWithShape="1">
          <a:blip r:embed="rId2">
            <a:extLst>
              <a:ext uri="{28A0092B-C50C-407E-A947-70E740481C1C}">
                <a14:useLocalDpi xmlns:a14="http://schemas.microsoft.com/office/drawing/2010/main" val="0"/>
              </a:ext>
            </a:extLst>
          </a:blip>
          <a:srcRect l="48836"/>
          <a:stretch/>
        </p:blipFill>
        <p:spPr bwMode="auto">
          <a:xfrm>
            <a:off x="6095999" y="2214694"/>
            <a:ext cx="5182226" cy="41463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18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911C2-078E-4A55-8DC4-2B1C2041A055}"/>
              </a:ext>
            </a:extLst>
          </p:cNvPr>
          <p:cNvSpPr>
            <a:spLocks noGrp="1"/>
          </p:cNvSpPr>
          <p:nvPr>
            <p:ph type="title"/>
          </p:nvPr>
        </p:nvSpPr>
        <p:spPr/>
        <p:txBody>
          <a:bodyPr>
            <a:normAutofit/>
          </a:bodyPr>
          <a:lstStyle/>
          <a:p>
            <a:r>
              <a:rPr lang="fr-FR" sz="4000" dirty="0">
                <a:solidFill>
                  <a:srgbClr val="00B050"/>
                </a:solidFill>
                <a:latin typeface="Arial" panose="020B0604020202020204" pitchFamily="34" charset="0"/>
                <a:ea typeface="Calibri" panose="020F0502020204030204" pitchFamily="34" charset="0"/>
                <a:cs typeface="Arial" panose="020B0604020202020204" pitchFamily="34" charset="0"/>
              </a:rPr>
              <a:t>Poulailler amélioré:</a:t>
            </a:r>
            <a:br>
              <a:rPr lang="fr-FR" sz="4000" dirty="0">
                <a:solidFill>
                  <a:srgbClr val="00B050"/>
                </a:solidFill>
                <a:latin typeface="Arial" panose="020B0604020202020204" pitchFamily="34" charset="0"/>
                <a:ea typeface="Calibri" panose="020F0502020204030204" pitchFamily="34" charset="0"/>
                <a:cs typeface="Arial" panose="020B0604020202020204" pitchFamily="34" charset="0"/>
              </a:rPr>
            </a:br>
            <a:br>
              <a:rPr lang="fr-FR" sz="2800" dirty="0">
                <a:solidFill>
                  <a:srgbClr val="00B050"/>
                </a:solidFill>
                <a:latin typeface="Arial" panose="020B0604020202020204" pitchFamily="34" charset="0"/>
                <a:ea typeface="Calibri" panose="020F0502020204030204" pitchFamily="34" charset="0"/>
                <a:cs typeface="Arial" panose="020B0604020202020204" pitchFamily="34" charset="0"/>
              </a:rPr>
            </a:br>
            <a:r>
              <a:rPr lang="fr-FR" sz="2400" dirty="0">
                <a:solidFill>
                  <a:srgbClr val="00B0F0"/>
                </a:solidFill>
                <a:latin typeface="Arial" panose="020B0604020202020204" pitchFamily="34" charset="0"/>
                <a:ea typeface="Calibri" panose="020F0502020204030204" pitchFamily="34" charset="0"/>
                <a:cs typeface="Arial" panose="020B0604020202020204" pitchFamily="34" charset="0"/>
              </a:rPr>
              <a:t>Pourquoi un bon poulailler?</a:t>
            </a:r>
            <a:endParaRPr lang="fr-FR" sz="2400" dirty="0">
              <a:solidFill>
                <a:srgbClr val="00B0F0"/>
              </a:solidFill>
            </a:endParaRPr>
          </a:p>
        </p:txBody>
      </p:sp>
      <p:sp>
        <p:nvSpPr>
          <p:cNvPr id="3" name="Content Placeholder 2">
            <a:extLst>
              <a:ext uri="{FF2B5EF4-FFF2-40B4-BE49-F238E27FC236}">
                <a16:creationId xmlns:a16="http://schemas.microsoft.com/office/drawing/2014/main" id="{0EEF1865-9D97-43D7-9675-10E44D90A5D7}"/>
              </a:ext>
            </a:extLst>
          </p:cNvPr>
          <p:cNvSpPr>
            <a:spLocks noGrp="1"/>
          </p:cNvSpPr>
          <p:nvPr>
            <p:ph sz="quarter" idx="13"/>
          </p:nvPr>
        </p:nvSpPr>
        <p:spPr/>
        <p:txBody>
          <a:bodyPr/>
          <a:lstStyle/>
          <a:p>
            <a:pPr marL="0" indent="0">
              <a:buNone/>
            </a:pPr>
            <a:r>
              <a:rPr lang="fr-FR" cap="none" dirty="0">
                <a:latin typeface="Arial" panose="020B0604020202020204" pitchFamily="34" charset="0"/>
                <a:cs typeface="Arial" panose="020B0604020202020204" pitchFamily="34" charset="0"/>
              </a:rPr>
              <a:t>Un poulailler bien construit:</a:t>
            </a:r>
          </a:p>
          <a:p>
            <a:pPr>
              <a:buFont typeface="Wingdings" panose="05000000000000000000" pitchFamily="2" charset="2"/>
              <a:buChar char="q"/>
            </a:pPr>
            <a:r>
              <a:rPr lang="fr-FR" cap="none" dirty="0">
                <a:latin typeface="Arial" panose="020B0604020202020204" pitchFamily="34" charset="0"/>
                <a:cs typeface="Arial" panose="020B0604020202020204" pitchFamily="34" charset="0"/>
              </a:rPr>
              <a:t> Protège les volailles contre les intempéries ( vent, pluie, ensoleillement).</a:t>
            </a:r>
          </a:p>
          <a:p>
            <a:pPr>
              <a:buFont typeface="Wingdings" panose="05000000000000000000" pitchFamily="2" charset="2"/>
              <a:buChar char="q"/>
            </a:pPr>
            <a:r>
              <a:rPr lang="fr-FR" cap="none" dirty="0">
                <a:latin typeface="Arial" panose="020B0604020202020204" pitchFamily="34" charset="0"/>
                <a:cs typeface="Arial" panose="020B0604020202020204" pitchFamily="34" charset="0"/>
              </a:rPr>
              <a:t> Protège contre les animaux prédateurs.</a:t>
            </a:r>
          </a:p>
          <a:p>
            <a:pPr>
              <a:buFont typeface="Wingdings" panose="05000000000000000000" pitchFamily="2" charset="2"/>
              <a:buChar char="q"/>
            </a:pPr>
            <a:r>
              <a:rPr lang="fr-FR" cap="none" dirty="0">
                <a:latin typeface="Arial" panose="020B0604020202020204" pitchFamily="34" charset="0"/>
                <a:cs typeface="Arial" panose="020B0604020202020204" pitchFamily="34" charset="0"/>
              </a:rPr>
              <a:t> Diminue le taux de mortalité des volailles moins de 3 mois.</a:t>
            </a:r>
          </a:p>
          <a:p>
            <a:pPr>
              <a:buFont typeface="Wingdings" panose="05000000000000000000" pitchFamily="2" charset="2"/>
              <a:buChar char="q"/>
            </a:pPr>
            <a:r>
              <a:rPr lang="fr-FR" cap="none" dirty="0">
                <a:latin typeface="Arial" panose="020B0604020202020204" pitchFamily="34" charset="0"/>
                <a:cs typeface="Arial" panose="020B0604020202020204" pitchFamily="34" charset="0"/>
              </a:rPr>
              <a:t> Facilite le nettoyage et le ramassage des excréments ( utilisées comme engrais)</a:t>
            </a:r>
          </a:p>
          <a:p>
            <a:pPr marL="0" indent="0">
              <a:buNone/>
            </a:pPr>
            <a:endParaRPr lang="fr-FR"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84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1E820-B766-4417-AF99-06290E7AF8A2}"/>
              </a:ext>
            </a:extLst>
          </p:cNvPr>
          <p:cNvSpPr>
            <a:spLocks noGrp="1"/>
          </p:cNvSpPr>
          <p:nvPr>
            <p:ph type="title"/>
          </p:nvPr>
        </p:nvSpPr>
        <p:spPr/>
        <p:txBody>
          <a:bodyPr>
            <a:normAutofit/>
          </a:bodyPr>
          <a:lstStyle/>
          <a:p>
            <a:r>
              <a:rPr lang="fr-FR" sz="2400" cap="none" dirty="0">
                <a:solidFill>
                  <a:srgbClr val="00B0F0"/>
                </a:solidFill>
                <a:latin typeface="Arial" panose="020B0604020202020204" pitchFamily="34" charset="0"/>
                <a:cs typeface="Arial" panose="020B0604020202020204" pitchFamily="34" charset="0"/>
              </a:rPr>
              <a:t>Surfaces au sol recommandées</a:t>
            </a:r>
          </a:p>
        </p:txBody>
      </p:sp>
      <p:graphicFrame>
        <p:nvGraphicFramePr>
          <p:cNvPr id="4" name="Content Placeholder 3">
            <a:extLst>
              <a:ext uri="{FF2B5EF4-FFF2-40B4-BE49-F238E27FC236}">
                <a16:creationId xmlns:a16="http://schemas.microsoft.com/office/drawing/2014/main" id="{71CF8C3E-0B8F-44AE-B6AB-54E1C617DAA9}"/>
              </a:ext>
            </a:extLst>
          </p:cNvPr>
          <p:cNvGraphicFramePr>
            <a:graphicFrameLocks noGrp="1"/>
          </p:cNvGraphicFramePr>
          <p:nvPr>
            <p:ph sz="quarter" idx="13"/>
            <p:extLst>
              <p:ext uri="{D42A27DB-BD31-4B8C-83A1-F6EECF244321}">
                <p14:modId xmlns:p14="http://schemas.microsoft.com/office/powerpoint/2010/main" val="396925644"/>
              </p:ext>
            </p:extLst>
          </p:nvPr>
        </p:nvGraphicFramePr>
        <p:xfrm>
          <a:off x="914400" y="2366963"/>
          <a:ext cx="10363200" cy="2536340"/>
        </p:xfrm>
        <a:graphic>
          <a:graphicData uri="http://schemas.openxmlformats.org/drawingml/2006/table">
            <a:tbl>
              <a:tblPr firstRow="1" bandRow="1">
                <a:tableStyleId>{8799B23B-EC83-4686-B30A-512413B5E67A}</a:tableStyleId>
              </a:tblPr>
              <a:tblGrid>
                <a:gridCol w="5181600">
                  <a:extLst>
                    <a:ext uri="{9D8B030D-6E8A-4147-A177-3AD203B41FA5}">
                      <a16:colId xmlns:a16="http://schemas.microsoft.com/office/drawing/2014/main" val="2568636608"/>
                    </a:ext>
                  </a:extLst>
                </a:gridCol>
                <a:gridCol w="5181600">
                  <a:extLst>
                    <a:ext uri="{9D8B030D-6E8A-4147-A177-3AD203B41FA5}">
                      <a16:colId xmlns:a16="http://schemas.microsoft.com/office/drawing/2014/main" val="957411056"/>
                    </a:ext>
                  </a:extLst>
                </a:gridCol>
              </a:tblGrid>
              <a:tr h="626028">
                <a:tc>
                  <a:txBody>
                    <a:bodyPr/>
                    <a:lstStyle/>
                    <a:p>
                      <a:r>
                        <a:rPr lang="fr-FR" sz="2000" b="0" dirty="0">
                          <a:latin typeface="Arial" panose="020B0604020202020204" pitchFamily="34" charset="0"/>
                          <a:cs typeface="Arial" panose="020B0604020202020204" pitchFamily="34" charset="0"/>
                        </a:rPr>
                        <a:t>Reproducteurs: coqs et poules adultes</a:t>
                      </a:r>
                    </a:p>
                  </a:txBody>
                  <a:tcPr/>
                </a:tc>
                <a:tc>
                  <a:txBody>
                    <a:bodyPr/>
                    <a:lstStyle/>
                    <a:p>
                      <a:pPr algn="ctr"/>
                      <a:r>
                        <a:rPr lang="fr-FR" sz="2000" b="0" dirty="0">
                          <a:latin typeface="Arial" panose="020B0604020202020204" pitchFamily="34" charset="0"/>
                          <a:cs typeface="Arial" panose="020B0604020202020204" pitchFamily="34" charset="0"/>
                        </a:rPr>
                        <a:t>2 individus / m </a:t>
                      </a:r>
                      <a:r>
                        <a:rPr lang="fr-FR" sz="1800" b="0" dirty="0">
                          <a:latin typeface="Arial" panose="020B0604020202020204" pitchFamily="34" charset="0"/>
                          <a:cs typeface="Arial" panose="020B0604020202020204" pitchFamily="34" charset="0"/>
                        </a:rPr>
                        <a:t>2</a:t>
                      </a:r>
                      <a:endParaRPr lang="fr-FR" sz="20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84961386"/>
                  </a:ext>
                </a:extLst>
              </a:tr>
              <a:tr h="626028">
                <a:tc>
                  <a:txBody>
                    <a:bodyPr/>
                    <a:lstStyle/>
                    <a:p>
                      <a:r>
                        <a:rPr lang="fr-FR" sz="2000" dirty="0">
                          <a:latin typeface="Arial" panose="020B0604020202020204" pitchFamily="34" charset="0"/>
                          <a:cs typeface="Arial" panose="020B0604020202020204" pitchFamily="34" charset="0"/>
                        </a:rPr>
                        <a:t>Poules et poussins ( poussinière)</a:t>
                      </a:r>
                    </a:p>
                  </a:txBody>
                  <a:tcPr/>
                </a:tc>
                <a:tc>
                  <a:txBody>
                    <a:bodyPr/>
                    <a:lstStyle/>
                    <a:p>
                      <a:pPr algn="ctr"/>
                      <a:r>
                        <a:rPr lang="fr-FR" sz="2000" dirty="0">
                          <a:latin typeface="Arial" panose="020B0604020202020204" pitchFamily="34" charset="0"/>
                          <a:cs typeface="Arial" panose="020B0604020202020204" pitchFamily="34" charset="0"/>
                        </a:rPr>
                        <a:t>1 à 2 poules et ses poussins / m </a:t>
                      </a:r>
                      <a:r>
                        <a:rPr lang="fr-FR" sz="1600" dirty="0">
                          <a:latin typeface="Arial" panose="020B0604020202020204" pitchFamily="34" charset="0"/>
                          <a:cs typeface="Arial" panose="020B0604020202020204" pitchFamily="34" charset="0"/>
                        </a:rPr>
                        <a:t>2</a:t>
                      </a:r>
                      <a:endParaRPr lang="fr-F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39981706"/>
                  </a:ext>
                </a:extLst>
              </a:tr>
              <a:tr h="658256">
                <a:tc>
                  <a:txBody>
                    <a:bodyPr/>
                    <a:lstStyle/>
                    <a:p>
                      <a:r>
                        <a:rPr lang="fr-FR" sz="2000" dirty="0">
                          <a:latin typeface="Arial" panose="020B0604020202020204" pitchFamily="34" charset="0"/>
                          <a:cs typeface="Arial" panose="020B0604020202020204" pitchFamily="34" charset="0"/>
                        </a:rPr>
                        <a:t>Jeunes poulets</a:t>
                      </a:r>
                    </a:p>
                  </a:txBody>
                  <a:tcPr/>
                </a:tc>
                <a:tc>
                  <a:txBody>
                    <a:bodyPr/>
                    <a:lstStyle/>
                    <a:p>
                      <a:pPr algn="ctr"/>
                      <a:r>
                        <a:rPr lang="fr-FR" sz="2000" dirty="0">
                          <a:latin typeface="Arial" panose="020B0604020202020204" pitchFamily="34" charset="0"/>
                          <a:cs typeface="Arial" panose="020B0604020202020204" pitchFamily="34" charset="0"/>
                        </a:rPr>
                        <a:t>5 individus / m</a:t>
                      </a:r>
                      <a:r>
                        <a:rPr lang="fr-FR" sz="1600" dirty="0">
                          <a:latin typeface="Arial" panose="020B0604020202020204" pitchFamily="34" charset="0"/>
                          <a:cs typeface="Arial" panose="020B0604020202020204" pitchFamily="34" charset="0"/>
                        </a:rPr>
                        <a:t> 2</a:t>
                      </a:r>
                      <a:endParaRPr lang="fr-F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73512473"/>
                  </a:ext>
                </a:extLst>
              </a:tr>
              <a:tr h="626028">
                <a:tc>
                  <a:txBody>
                    <a:bodyPr/>
                    <a:lstStyle/>
                    <a:p>
                      <a:r>
                        <a:rPr lang="fr-FR" sz="2000" dirty="0">
                          <a:latin typeface="Arial" panose="020B0604020202020204" pitchFamily="34" charset="0"/>
                          <a:cs typeface="Arial" panose="020B0604020202020204" pitchFamily="34" charset="0"/>
                        </a:rPr>
                        <a:t>Occupation de l’espace à l’extérieur</a:t>
                      </a:r>
                    </a:p>
                  </a:txBody>
                  <a:tcPr/>
                </a:tc>
                <a:tc>
                  <a:txBody>
                    <a:bodyPr/>
                    <a:lstStyle/>
                    <a:p>
                      <a:pPr algn="ctr"/>
                      <a:r>
                        <a:rPr lang="fr-FR" sz="2000" dirty="0">
                          <a:latin typeface="Arial" panose="020B0604020202020204" pitchFamily="34" charset="0"/>
                          <a:cs typeface="Arial" panose="020B0604020202020204" pitchFamily="34" charset="0"/>
                        </a:rPr>
                        <a:t>2 – 3 individus / m </a:t>
                      </a:r>
                      <a:r>
                        <a:rPr lang="fr-FR" sz="1600" dirty="0">
                          <a:latin typeface="Arial" panose="020B0604020202020204" pitchFamily="34" charset="0"/>
                          <a:cs typeface="Arial" panose="020B0604020202020204" pitchFamily="34" charset="0"/>
                        </a:rPr>
                        <a:t>2</a:t>
                      </a:r>
                      <a:endParaRPr lang="fr-FR"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75803408"/>
                  </a:ext>
                </a:extLst>
              </a:tr>
            </a:tbl>
          </a:graphicData>
        </a:graphic>
      </p:graphicFrame>
    </p:spTree>
    <p:extLst>
      <p:ext uri="{BB962C8B-B14F-4D97-AF65-F5344CB8AC3E}">
        <p14:creationId xmlns:p14="http://schemas.microsoft.com/office/powerpoint/2010/main" val="209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09160-6637-41B7-A365-D8FC75AAC3C6}"/>
              </a:ext>
            </a:extLst>
          </p:cNvPr>
          <p:cNvSpPr>
            <a:spLocks noGrp="1"/>
          </p:cNvSpPr>
          <p:nvPr>
            <p:ph type="title"/>
          </p:nvPr>
        </p:nvSpPr>
        <p:spPr/>
        <p:txBody>
          <a:bodyPr>
            <a:normAutofit fontScale="90000"/>
          </a:bodyPr>
          <a:lstStyle/>
          <a:p>
            <a:pPr lvl="0" algn="l">
              <a:lnSpc>
                <a:spcPct val="107000"/>
              </a:lnSpc>
              <a:spcBef>
                <a:spcPts val="1000"/>
              </a:spcBef>
              <a:buClr>
                <a:prstClr val="black"/>
              </a:buClr>
            </a:pP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sz="2000"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L’aviculture extensive exige que l’on dispose d’un grand espace, couvert d’herbe de préférence. </a:t>
            </a:r>
            <a:br>
              <a:rPr lang="fr-FR" sz="1800" cap="non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2000" cap="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br>
              <a:rPr lang="fr-FR" sz="1800" cap="none" dirty="0">
                <a:solidFill>
                  <a:prstClr val="black"/>
                </a:solidFill>
                <a:latin typeface="Calibri" panose="020F0502020204030204" pitchFamily="34" charset="0"/>
                <a:ea typeface="Calibri" panose="020F0502020204030204" pitchFamily="34" charset="0"/>
                <a:cs typeface="Times New Roman" panose="02020603050405020304" pitchFamily="18" charset="0"/>
              </a:rPr>
            </a:br>
            <a:br>
              <a:rPr lang="fr-FR" sz="3200" dirty="0">
                <a:latin typeface="Calibri" panose="020F0502020204030204" pitchFamily="34" charset="0"/>
                <a:ea typeface="Calibri" panose="020F0502020204030204" pitchFamily="34" charset="0"/>
                <a:cs typeface="Times New Roman" panose="02020603050405020304" pitchFamily="18" charset="0"/>
              </a:rPr>
            </a:br>
            <a:br>
              <a:rPr lang="fr-FR" sz="32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3" name="Content Placeholder 2">
            <a:extLst>
              <a:ext uri="{FF2B5EF4-FFF2-40B4-BE49-F238E27FC236}">
                <a16:creationId xmlns:a16="http://schemas.microsoft.com/office/drawing/2014/main" id="{EE81B40C-EAC0-453C-A52F-A68342A3A245}"/>
              </a:ext>
            </a:extLst>
          </p:cNvPr>
          <p:cNvSpPr>
            <a:spLocks noGrp="1"/>
          </p:cNvSpPr>
          <p:nvPr>
            <p:ph sz="quarter" idx="13"/>
          </p:nvPr>
        </p:nvSpPr>
        <p:spPr/>
        <p:txBody>
          <a:bodyPr/>
          <a:lstStyle/>
          <a:p>
            <a:pPr marL="0" indent="0">
              <a:buNone/>
            </a:pPr>
            <a:endParaRPr lang="fr-FR" dirty="0"/>
          </a:p>
        </p:txBody>
      </p:sp>
      <p:sp>
        <p:nvSpPr>
          <p:cNvPr id="4" name="Rectangle 3">
            <a:extLst>
              <a:ext uri="{FF2B5EF4-FFF2-40B4-BE49-F238E27FC236}">
                <a16:creationId xmlns:a16="http://schemas.microsoft.com/office/drawing/2014/main" id="{CA09106F-3CDA-4F3D-ACB7-00B02513DF84}"/>
              </a:ext>
            </a:extLst>
          </p:cNvPr>
          <p:cNvSpPr/>
          <p:nvPr/>
        </p:nvSpPr>
        <p:spPr>
          <a:xfrm>
            <a:off x="797279" y="2214695"/>
            <a:ext cx="4972966" cy="424372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fr-FR"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Si l’espace est suffisamment grand, on peut installer un poulailler mobile qu’on change de place régulièrement pour éviter les infections parasitaires (vers) surtout par temps humide, et équipé de mangeoires, d’abreuvoirs et d’un perchoir. Le poulailler mobile est une excellente façon de loger les poules en pleine croissance</a:t>
            </a:r>
            <a:endParaRPr lang="fr-FR" dirty="0"/>
          </a:p>
        </p:txBody>
      </p:sp>
      <p:pic>
        <p:nvPicPr>
          <p:cNvPr id="5" name="Picture 4">
            <a:extLst>
              <a:ext uri="{FF2B5EF4-FFF2-40B4-BE49-F238E27FC236}">
                <a16:creationId xmlns:a16="http://schemas.microsoft.com/office/drawing/2014/main" id="{8C6F0017-BA2B-4BD8-A8C8-1D03AAA0D414}"/>
              </a:ext>
            </a:extLst>
          </p:cNvPr>
          <p:cNvPicPr/>
          <p:nvPr/>
        </p:nvPicPr>
        <p:blipFill rotWithShape="1">
          <a:blip r:embed="rId2">
            <a:extLst>
              <a:ext uri="{28A0092B-C50C-407E-A947-70E740481C1C}">
                <a14:useLocalDpi xmlns:a14="http://schemas.microsoft.com/office/drawing/2010/main" val="0"/>
              </a:ext>
            </a:extLst>
          </a:blip>
          <a:srcRect l="2416" t="31189" r="1291" b="37293"/>
          <a:stretch/>
        </p:blipFill>
        <p:spPr bwMode="auto">
          <a:xfrm>
            <a:off x="5886740" y="2214694"/>
            <a:ext cx="5507355" cy="42437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3968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E40E-67C2-413A-A104-DF9F137313ED}"/>
              </a:ext>
            </a:extLst>
          </p:cNvPr>
          <p:cNvSpPr>
            <a:spLocks noGrp="1"/>
          </p:cNvSpPr>
          <p:nvPr>
            <p:ph type="title"/>
          </p:nvPr>
        </p:nvSpPr>
        <p:spPr/>
        <p:txBody>
          <a:bodyPr>
            <a:normAutofit/>
          </a:bodyPr>
          <a:lstStyle/>
          <a:p>
            <a:r>
              <a:rPr lang="fr-FR" sz="2400" cap="none" dirty="0">
                <a:solidFill>
                  <a:srgbClr val="00B0F0"/>
                </a:solidFill>
                <a:latin typeface="Arial" panose="020B0604020202020204" pitchFamily="34" charset="0"/>
                <a:cs typeface="Arial" panose="020B0604020202020204" pitchFamily="34" charset="0"/>
              </a:rPr>
              <a:t>Emplacement du poulailler</a:t>
            </a:r>
          </a:p>
        </p:txBody>
      </p:sp>
      <p:sp>
        <p:nvSpPr>
          <p:cNvPr id="4" name="Rectangle 3">
            <a:extLst>
              <a:ext uri="{FF2B5EF4-FFF2-40B4-BE49-F238E27FC236}">
                <a16:creationId xmlns:a16="http://schemas.microsoft.com/office/drawing/2014/main" id="{3F8D7879-0BE7-4842-986F-8C501023200C}"/>
              </a:ext>
            </a:extLst>
          </p:cNvPr>
          <p:cNvSpPr/>
          <p:nvPr/>
        </p:nvSpPr>
        <p:spPr>
          <a:xfrm>
            <a:off x="913775" y="1895061"/>
            <a:ext cx="5182225" cy="43444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buClr>
                <a:prstClr val="black"/>
              </a:buClr>
            </a:pPr>
            <a:r>
              <a:rPr lang="fr-FR" dirty="0">
                <a:solidFill>
                  <a:prstClr val="black"/>
                </a:solidFill>
                <a:latin typeface="Arial" panose="020B0604020202020204" pitchFamily="34" charset="0"/>
                <a:cs typeface="Arial" panose="020B0604020202020204" pitchFamily="34" charset="0"/>
              </a:rPr>
              <a:t>Endroit calme, accessible, proche d’un point d’eau permanent.</a:t>
            </a:r>
          </a:p>
          <a:p>
            <a:pPr lvl="0" defTabSz="914400">
              <a:lnSpc>
                <a:spcPct val="120000"/>
              </a:lnSpc>
              <a:spcBef>
                <a:spcPts val="1000"/>
              </a:spcBef>
              <a:buClr>
                <a:prstClr val="black"/>
              </a:buClr>
            </a:pPr>
            <a:r>
              <a:rPr lang="fr-FR" dirty="0">
                <a:solidFill>
                  <a:prstClr val="black"/>
                </a:solidFill>
                <a:latin typeface="Arial" panose="020B0604020202020204" pitchFamily="34" charset="0"/>
                <a:cs typeface="Arial" panose="020B0604020202020204" pitchFamily="34" charset="0"/>
              </a:rPr>
              <a:t>Pour réduire les dépenses, on utilise des matériaux locaux: </a:t>
            </a:r>
          </a:p>
          <a:p>
            <a:pPr marL="285750" lvl="0" indent="-285750" defTabSz="914400">
              <a:lnSpc>
                <a:spcPct val="120000"/>
              </a:lnSpc>
              <a:spcBef>
                <a:spcPts val="1000"/>
              </a:spcBef>
              <a:buClr>
                <a:prstClr val="black"/>
              </a:buClr>
              <a:buFont typeface="Wingdings" panose="05000000000000000000" pitchFamily="2" charset="2"/>
              <a:buChar char="Ø"/>
            </a:pPr>
            <a:r>
              <a:rPr lang="fr-FR" dirty="0">
                <a:solidFill>
                  <a:prstClr val="black"/>
                </a:solidFill>
                <a:latin typeface="Arial" panose="020B0604020202020204" pitchFamily="34" charset="0"/>
                <a:cs typeface="Arial" panose="020B0604020202020204" pitchFamily="34" charset="0"/>
              </a:rPr>
              <a:t>Mur en terre, en bambou, en bois.</a:t>
            </a:r>
          </a:p>
          <a:p>
            <a:pPr marL="285750" lvl="0" indent="-285750" defTabSz="914400">
              <a:lnSpc>
                <a:spcPct val="120000"/>
              </a:lnSpc>
              <a:spcBef>
                <a:spcPts val="1000"/>
              </a:spcBef>
              <a:buClr>
                <a:prstClr val="black"/>
              </a:buClr>
              <a:buFont typeface="Wingdings" panose="05000000000000000000" pitchFamily="2" charset="2"/>
              <a:buChar char="Ø"/>
            </a:pPr>
            <a:r>
              <a:rPr lang="fr-FR" dirty="0">
                <a:solidFill>
                  <a:prstClr val="black"/>
                </a:solidFill>
                <a:latin typeface="Arial" panose="020B0604020202020204" pitchFamily="34" charset="0"/>
                <a:cs typeface="Arial" panose="020B0604020202020204" pitchFamily="34" charset="0"/>
              </a:rPr>
              <a:t>Toit en chaume(paille), ou autre matières végétales locales.</a:t>
            </a:r>
          </a:p>
          <a:p>
            <a:pPr marL="285750" lvl="0" indent="-285750" defTabSz="914400">
              <a:lnSpc>
                <a:spcPct val="120000"/>
              </a:lnSpc>
              <a:spcBef>
                <a:spcPts val="1000"/>
              </a:spcBef>
              <a:buClr>
                <a:prstClr val="black"/>
              </a:buClr>
              <a:buFont typeface="Wingdings" panose="05000000000000000000" pitchFamily="2" charset="2"/>
              <a:buChar char="Ø"/>
            </a:pPr>
            <a:r>
              <a:rPr lang="fr-FR" dirty="0">
                <a:solidFill>
                  <a:prstClr val="black"/>
                </a:solidFill>
                <a:latin typeface="Arial" panose="020B0604020202020204" pitchFamily="34" charset="0"/>
                <a:cs typeface="Arial" panose="020B0604020202020204" pitchFamily="34" charset="0"/>
              </a:rPr>
              <a:t>Sol en terre battue bien tassée.</a:t>
            </a:r>
          </a:p>
          <a:p>
            <a:pPr marL="285750" lvl="0" indent="-285750" defTabSz="914400">
              <a:lnSpc>
                <a:spcPct val="120000"/>
              </a:lnSpc>
              <a:spcBef>
                <a:spcPts val="1000"/>
              </a:spcBef>
              <a:buClr>
                <a:prstClr val="black"/>
              </a:buClr>
              <a:buFont typeface="Wingdings" panose="05000000000000000000" pitchFamily="2" charset="2"/>
              <a:buChar char="Ø"/>
            </a:pPr>
            <a:r>
              <a:rPr lang="fr-FR" dirty="0">
                <a:solidFill>
                  <a:prstClr val="black"/>
                </a:solidFill>
                <a:latin typeface="Arial" panose="020B0604020202020204" pitchFamily="34" charset="0"/>
                <a:cs typeface="Arial" panose="020B0604020202020204" pitchFamily="34" charset="0"/>
              </a:rPr>
              <a:t>Clôture en grillage ou en bois pour empêcher la divagation des volailles</a:t>
            </a:r>
          </a:p>
        </p:txBody>
      </p:sp>
      <p:pic>
        <p:nvPicPr>
          <p:cNvPr id="5" name="Content Placeholder 4">
            <a:extLst>
              <a:ext uri="{FF2B5EF4-FFF2-40B4-BE49-F238E27FC236}">
                <a16:creationId xmlns:a16="http://schemas.microsoft.com/office/drawing/2014/main" id="{AE6E2A4B-AB83-4C32-822C-4A0852934EBA}"/>
              </a:ext>
            </a:extLst>
          </p:cNvPr>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5999" y="1895061"/>
            <a:ext cx="5075584" cy="4344422"/>
          </a:xfrm>
          <a:prstGeom prst="rect">
            <a:avLst/>
          </a:prstGeom>
          <a:noFill/>
          <a:ln>
            <a:noFill/>
          </a:ln>
        </p:spPr>
      </p:pic>
    </p:spTree>
    <p:extLst>
      <p:ext uri="{BB962C8B-B14F-4D97-AF65-F5344CB8AC3E}">
        <p14:creationId xmlns:p14="http://schemas.microsoft.com/office/powerpoint/2010/main" val="41562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1FF3-C5EE-425C-85BD-DFD90B28ED89}"/>
              </a:ext>
            </a:extLst>
          </p:cNvPr>
          <p:cNvSpPr>
            <a:spLocks noGrp="1"/>
          </p:cNvSpPr>
          <p:nvPr>
            <p:ph type="title"/>
          </p:nvPr>
        </p:nvSpPr>
        <p:spPr/>
        <p:txBody>
          <a:bodyPr>
            <a:normAutofit/>
          </a:bodyPr>
          <a:lstStyle/>
          <a:p>
            <a:r>
              <a:rPr lang="fr-FR" sz="2400" cap="none" dirty="0">
                <a:solidFill>
                  <a:srgbClr val="00B0F0"/>
                </a:solidFill>
                <a:latin typeface="Arial" panose="020B0604020202020204" pitchFamily="34" charset="0"/>
                <a:cs typeface="Arial" panose="020B0604020202020204" pitchFamily="34" charset="0"/>
              </a:rPr>
              <a:t>Matériels d’élevage</a:t>
            </a:r>
          </a:p>
        </p:txBody>
      </p:sp>
      <p:sp>
        <p:nvSpPr>
          <p:cNvPr id="4" name="Rectangle 3">
            <a:extLst>
              <a:ext uri="{FF2B5EF4-FFF2-40B4-BE49-F238E27FC236}">
                <a16:creationId xmlns:a16="http://schemas.microsoft.com/office/drawing/2014/main" id="{8465141C-6836-4584-8E6F-CD603B037C23}"/>
              </a:ext>
            </a:extLst>
          </p:cNvPr>
          <p:cNvSpPr/>
          <p:nvPr/>
        </p:nvSpPr>
        <p:spPr>
          <a:xfrm>
            <a:off x="1020417" y="2367092"/>
            <a:ext cx="5075583" cy="345061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20000"/>
              </a:lnSpc>
              <a:spcBef>
                <a:spcPts val="1000"/>
              </a:spcBef>
              <a:buClr>
                <a:prstClr val="black"/>
              </a:buClr>
            </a:pPr>
            <a:r>
              <a:rPr lang="fr-FR" sz="2000" u="sng" dirty="0">
                <a:solidFill>
                  <a:prstClr val="black"/>
                </a:solidFill>
                <a:latin typeface="Arial" panose="020B0604020202020204" pitchFamily="34" charset="0"/>
                <a:cs typeface="Arial" panose="020B0604020202020204" pitchFamily="34" charset="0"/>
              </a:rPr>
              <a:t>Mangeoire: </a:t>
            </a:r>
          </a:p>
          <a:p>
            <a:pPr lvl="0" defTabSz="914400">
              <a:lnSpc>
                <a:spcPct val="150000"/>
              </a:lnSpc>
              <a:spcBef>
                <a:spcPts val="1000"/>
              </a:spcBef>
              <a:buClr>
                <a:prstClr val="black"/>
              </a:buClr>
            </a:pPr>
            <a:r>
              <a:rPr lang="fr-FR" dirty="0">
                <a:solidFill>
                  <a:prstClr val="black"/>
                </a:solidFill>
                <a:latin typeface="Arial" panose="020B0604020202020204" pitchFamily="34" charset="0"/>
                <a:cs typeface="Arial" panose="020B0604020202020204" pitchFamily="34" charset="0"/>
              </a:rPr>
              <a:t>Nécessaire pour améliorer la production, pour éviter les gaspillages des nourritures si on les répand au sol</a:t>
            </a:r>
          </a:p>
        </p:txBody>
      </p:sp>
      <p:pic>
        <p:nvPicPr>
          <p:cNvPr id="5" name="Content Placeholder 4">
            <a:extLst>
              <a:ext uri="{FF2B5EF4-FFF2-40B4-BE49-F238E27FC236}">
                <a16:creationId xmlns:a16="http://schemas.microsoft.com/office/drawing/2014/main" id="{30B8B549-F8F2-4620-B292-7CB30C256EB6}"/>
              </a:ext>
            </a:extLst>
          </p:cNvPr>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096000" y="2367093"/>
            <a:ext cx="5227322" cy="3450612"/>
          </a:xfrm>
          <a:prstGeom prst="rect">
            <a:avLst/>
          </a:prstGeom>
          <a:noFill/>
          <a:ln>
            <a:noFill/>
          </a:ln>
        </p:spPr>
      </p:pic>
      <p:cxnSp>
        <p:nvCxnSpPr>
          <p:cNvPr id="7" name="Straight Arrow Connector 6">
            <a:extLst>
              <a:ext uri="{FF2B5EF4-FFF2-40B4-BE49-F238E27FC236}">
                <a16:creationId xmlns:a16="http://schemas.microsoft.com/office/drawing/2014/main" id="{E282C0C8-622E-4A6A-88E5-745344DCEEAE}"/>
              </a:ext>
            </a:extLst>
          </p:cNvPr>
          <p:cNvCxnSpPr/>
          <p:nvPr/>
        </p:nvCxnSpPr>
        <p:spPr>
          <a:xfrm>
            <a:off x="2570922" y="3429000"/>
            <a:ext cx="6188765" cy="1712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05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290</TotalTime>
  <Words>537</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Algerian</vt:lpstr>
      <vt:lpstr>Arial</vt:lpstr>
      <vt:lpstr>Calibri</vt:lpstr>
      <vt:lpstr>Times New Roman</vt:lpstr>
      <vt:lpstr>Tw Cen MT</vt:lpstr>
      <vt:lpstr>Wingdings</vt:lpstr>
      <vt:lpstr>Droplet</vt:lpstr>
      <vt:lpstr>L’HABITAT POUR LES VOLAILLES</vt:lpstr>
      <vt:lpstr>Définition</vt:lpstr>
      <vt:lpstr>Poulailler traditionnel</vt:lpstr>
      <vt:lpstr>PowerPoint Presentation</vt:lpstr>
      <vt:lpstr>Poulailler amélioré:  Pourquoi un bon poulailler?</vt:lpstr>
      <vt:lpstr>Surfaces au sol recommandées</vt:lpstr>
      <vt:lpstr> L’aviculture extensive exige que l’on dispose d’un grand espace, couvert d’herbe de préférence.  .   </vt:lpstr>
      <vt:lpstr>Emplacement du poulailler</vt:lpstr>
      <vt:lpstr>Matériels d’élevage</vt:lpstr>
      <vt:lpstr>PowerPoint Presentation</vt:lpstr>
      <vt:lpstr>PowerPoint Presentation</vt:lpstr>
      <vt:lpstr>PowerPoint Presentation</vt:lpstr>
      <vt:lpstr>Hygiène du bâtiment d’élevage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L’HABITAT POUR LES VOLAILLES</dc:title>
  <dc:creator>Fetra</dc:creator>
  <cp:lastModifiedBy>Fetra</cp:lastModifiedBy>
  <cp:revision>24</cp:revision>
  <dcterms:created xsi:type="dcterms:W3CDTF">2020-10-05T13:17:12Z</dcterms:created>
  <dcterms:modified xsi:type="dcterms:W3CDTF">2020-10-06T20:36:38Z</dcterms:modified>
</cp:coreProperties>
</file>