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F9E3B-0459-4F5A-A509-29224CEDD0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>
                <a:solidFill>
                  <a:srgbClr val="FF0000"/>
                </a:solidFill>
                <a:latin typeface="Algerian" panose="04020705040A02060702" pitchFamily="82" charset="0"/>
              </a:rPr>
              <a:t>Santé, hygiène </a:t>
            </a:r>
            <a:r>
              <a:rPr lang="fr-FR">
                <a:solidFill>
                  <a:srgbClr val="FF0000"/>
                </a:solidFill>
                <a:latin typeface="Algerian" panose="04020705040A02060702" pitchFamily="82" charset="0"/>
              </a:rPr>
              <a:t>et reproduction</a:t>
            </a:r>
            <a:br>
              <a:rPr lang="fr-FR" dirty="0">
                <a:solidFill>
                  <a:srgbClr val="FF0000"/>
                </a:solidFill>
                <a:latin typeface="Algerian" panose="04020705040A02060702" pitchFamily="82" charset="0"/>
              </a:rPr>
            </a:br>
            <a:r>
              <a:rPr lang="fr-FR" dirty="0">
                <a:solidFill>
                  <a:srgbClr val="FF0000"/>
                </a:solidFill>
                <a:latin typeface="Algerian" panose="04020705040A02060702" pitchFamily="82" charset="0"/>
              </a:rPr>
              <a:t>des volailles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6C9BCA-C6BF-41F7-A7D0-9F3AF8EE7B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5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158E3-16BF-4BBE-B785-E5BF4BF36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Hygiène du bâtiment d’élevage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50BEF-D951-4B59-B175-1752255CB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Nettoyage du poulailler.</a:t>
            </a:r>
          </a:p>
          <a:p>
            <a:pPr marL="0" indent="0" algn="just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Consiste à: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Enlever les souillures, les résidus d’aliment, la litière.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Dépoussiérer au maximum le bâtiment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342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DB028-2A4C-4F20-A7E1-07EC5CD0C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20236-9554-473B-BFB4-BB7D81AAC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Clr>
                <a:srgbClr val="353535"/>
              </a:buClr>
              <a:buNone/>
            </a:pPr>
            <a:r>
              <a:rPr lang="fr-FR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Désinfection du poulailler.</a:t>
            </a:r>
          </a:p>
          <a:p>
            <a:pPr marL="0" lvl="0" indent="0" algn="just">
              <a:buClr>
                <a:srgbClr val="353535"/>
              </a:buClr>
              <a:buNone/>
            </a:pPr>
            <a:r>
              <a:rPr lang="fr-F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 à détruire les microorganismes. Il faut appliquer les désinfectants quelques heures après le nettoyage.</a:t>
            </a:r>
          </a:p>
          <a:p>
            <a:pPr marL="0" lvl="0" indent="0" algn="just">
              <a:buClr>
                <a:srgbClr val="353535"/>
              </a:buClr>
              <a:buNone/>
            </a:pPr>
            <a:r>
              <a:rPr lang="fr-FR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de désinfectants. </a:t>
            </a:r>
          </a:p>
          <a:p>
            <a:pPr marL="0" lvl="0" indent="0" algn="just">
              <a:buClr>
                <a:srgbClr val="353535"/>
              </a:buClr>
              <a:buNone/>
            </a:pPr>
            <a:r>
              <a:rPr lang="fr-F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est préférable d’utiliser un mélange de bactéricide, de virucide et fongicide</a:t>
            </a:r>
            <a:r>
              <a:rPr lang="fr-FR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953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F892D-474F-455C-8CF8-242EDB0C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Reproduction chez les poules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8FE99-2036-45B7-B36A-81E959661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poules n’ont pas besoin de coq pour pondre des œufs.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Mais pour que l’œuf  produise un poussin, un coq doit féconder une poule et l’œuf  doit être couvé pendant 21jours.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 cycle de reproduction est marqué par la ponte, l’incubation et l’élevage de poussins. </a:t>
            </a:r>
          </a:p>
        </p:txBody>
      </p:sp>
    </p:spTree>
    <p:extLst>
      <p:ext uri="{BB962C8B-B14F-4D97-AF65-F5344CB8AC3E}">
        <p14:creationId xmlns:p14="http://schemas.microsoft.com/office/powerpoint/2010/main" val="71654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CB16E-80B7-45B0-8738-FACAA8E06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Comment choisir les animaux reproducteurs?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933C2-D93D-428A-962E-CAA846ECC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coqs qui ont une crête bien rouge et les femelles qui produisent beaucoup d’œufs  sont sélectionnés 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sexe ratio mâle/femelle :1 coq pour 10 poules est respecté afin d’avoir une production optimale d’œufs.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Eviter la consanguinité en remplaçant régulièrement les mâles 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95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3CA3B-D645-4AA3-BC0A-E057BA817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ponte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B0036-B91D-4EA4-B609-35ABA3DF9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Clr>
                <a:srgbClr val="353535"/>
              </a:buClr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l’élevage amélioré, on laisse les poules pondre sur les pondoirs appropriés. 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poule pond 10 à 14 œufs par couvée, avec un maximum de 18 œufs par couvée pendant 15 ou 20 jours 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L’âge d’entrée en ponte est variable . Généralement, elle se situe entre 7 à 8 mois .</a:t>
            </a:r>
          </a:p>
        </p:txBody>
      </p:sp>
    </p:spTree>
    <p:extLst>
      <p:ext uri="{BB962C8B-B14F-4D97-AF65-F5344CB8AC3E}">
        <p14:creationId xmlns:p14="http://schemas.microsoft.com/office/powerpoint/2010/main" val="327835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6B432-EB69-4F4F-8217-12D168B1D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couvaison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AAE2D-BE28-40E5-A2B8-A64D404D4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couvaison se manifeste par l’arrêt de la ponte, le déploiement des ailes et l’émission d’un gloussement distinctif 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poule reste sur les œufs toute la journée, pendant 21 jours, pour les garder chauds. Elle sort du nid 1 fois par jour pour se nourrir et s’abreuver.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taux d’éclosion des œufs varie de 70 à 90% selon la condition d’élevage .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71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FB75B-EE8C-4A98-99F5-44FA535E3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Elevage des poussins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AEACC-A988-4874-B94D-E53144138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poule s’occupe de ses poussins dès l’éclosion.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 protège les poussins contre les conditions climatiques défavorables et les prédateurs en les couvrant sous ses ailes (période sous mère qui dure 2 à 3 mois) .</a:t>
            </a:r>
          </a:p>
        </p:txBody>
      </p:sp>
    </p:spTree>
    <p:extLst>
      <p:ext uri="{BB962C8B-B14F-4D97-AF65-F5344CB8AC3E}">
        <p14:creationId xmlns:p14="http://schemas.microsoft.com/office/powerpoint/2010/main" val="331638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24BD9-4564-435C-BDF8-9B951A57E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2CBA6-1D06-4D31-B46D-07A43DB52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>
              <a:lnSpc>
                <a:spcPct val="150000"/>
              </a:lnSpc>
              <a:buClr>
                <a:srgbClr val="353535"/>
              </a:buClr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Pendant les deux premières semaines, la mère va peu à peu leur transférer son comportement naturel et leur montrer comment chercher de la nourriture et de l’eau, et comment éviter les prédateurs </a:t>
            </a:r>
            <a:endParaRPr lang="fr-F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buClr>
                <a:srgbClr val="353535"/>
              </a:buClr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l’élevage amélioré, les éleveurs séparent la poule de ses poussins après environ 1mois et demi de période sous mère.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4588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FD3F7-5EE1-4732-990A-694F23AE2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maladies constituent un problème majeur </a:t>
            </a:r>
            <a:br>
              <a:rPr lang="fr-FR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l’aviculture. Elles ont plusieurs origines:</a:t>
            </a:r>
            <a:br>
              <a:rPr lang="fr-FR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881E2-BD99-4AAA-BC5F-2B8931FA3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353535"/>
              </a:buClr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Origine virale </a:t>
            </a:r>
            <a:r>
              <a:rPr lang="fr-FR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 la  maladie de Newcastle, très mortelle.</a:t>
            </a:r>
            <a:endParaRPr lang="fr-F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Origine parasitaire 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 la Coccidiose, entraînant la diminution de la ponte et de la croissance.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Origine bactérienne 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 la choléra aviaire.</a:t>
            </a:r>
          </a:p>
        </p:txBody>
      </p:sp>
    </p:spTree>
    <p:extLst>
      <p:ext uri="{BB962C8B-B14F-4D97-AF65-F5344CB8AC3E}">
        <p14:creationId xmlns:p14="http://schemas.microsoft.com/office/powerpoint/2010/main" val="173343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35F02-57C2-45FB-A1AE-945A76050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Maladie de Newcastle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43564-7AD0-4884-89AE-A37CFFBE0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Caractéristiques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: maladie grave, contagieuse et mortelle.</a:t>
            </a:r>
          </a:p>
          <a:p>
            <a:pPr marL="0" indent="0">
              <a:buNone/>
            </a:pPr>
            <a:r>
              <a:rPr lang="fr-FR" sz="24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Virus responsable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: Paramyxovirus aviaire.</a:t>
            </a:r>
          </a:p>
          <a:p>
            <a:pPr marL="0" indent="0">
              <a:buNone/>
            </a:pPr>
            <a:r>
              <a:rPr lang="fr-FR" sz="24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Symptômes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Atteinte respiratoire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: halètement, toux, éternuement.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Signes nerveux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: tremblement, paralysie des ailes et des pattes, torticolis, marche en cercle.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Diarrhée et trouble de production: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arrêt partiel ou total de la ponte, anomalie des œufs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509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DCBE4-5D94-424A-8DF2-663FB3AA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Traitement et prévention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53583-D4CB-4B8B-884B-6E09F4D23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Traitement: </a:t>
            </a:r>
          </a:p>
          <a:p>
            <a:pPr marL="0" indent="0">
              <a:buNone/>
            </a:pPr>
            <a:r>
              <a:rPr lang="fr-FR" sz="28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Aucun traitement 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guérir la maladie de Newcastle.</a:t>
            </a:r>
          </a:p>
          <a:p>
            <a:pPr marL="0" indent="0">
              <a:buNone/>
            </a:pPr>
            <a:r>
              <a:rPr lang="fr-FR" sz="28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Prévention: </a:t>
            </a:r>
          </a:p>
          <a:p>
            <a:pPr marL="0" indent="0">
              <a:buNone/>
            </a:pPr>
            <a:r>
              <a:rPr lang="fr-FR" sz="28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Vaccin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les poussins de 2 à 3 semaines, encore en bonne santé. Rappel tous les 6 mois.</a:t>
            </a:r>
          </a:p>
        </p:txBody>
      </p:sp>
    </p:spTree>
    <p:extLst>
      <p:ext uri="{BB962C8B-B14F-4D97-AF65-F5344CB8AC3E}">
        <p14:creationId xmlns:p14="http://schemas.microsoft.com/office/powerpoint/2010/main" val="301013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38E86-B859-4AB2-843C-C55EA66EE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Choléra ou Pasteurellose aviaire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0975A-BF1B-4C1F-B6D2-9CEFE13B9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8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Caractéristique: 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maladie d’origine bactérienne.</a:t>
            </a:r>
          </a:p>
          <a:p>
            <a:pPr marL="0" indent="0">
              <a:buNone/>
            </a:pPr>
            <a:r>
              <a:rPr lang="fr-FR" sz="28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 responsable: 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Pasteurella </a:t>
            </a:r>
            <a:r>
              <a:rPr lang="fr-FR" sz="2800" dirty="0" err="1">
                <a:latin typeface="Arial" panose="020B0604020202020204" pitchFamily="34" charset="0"/>
                <a:cs typeface="Arial" panose="020B0604020202020204" pitchFamily="34" charset="0"/>
              </a:rPr>
              <a:t>multicoda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fr-FR" sz="28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Symptômes:</a:t>
            </a:r>
          </a:p>
          <a:p>
            <a:pPr marL="0" indent="0">
              <a:buNone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Hyperthermie, tremblement, respiration rapide et bruyante, diarrhée malodorante dès fois verdâtre et hémorragiques.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107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FAB8E-6CAC-4CB3-84EE-255C74C6C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Prophylaxie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4D80B-BF78-4370-AFA9-9879CD13A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Ecarter ou éliminer les individus malades ou convalescents.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Eviter la contamination des aliments et de l’eau de boisson.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Nettoyer et désinfecter régulièrement le poulailler.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Vacciner les volailles: primo-vaccination entre le 3è et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6è mois; rappel entre le 7è et le 10è mois; rappels trimestriels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807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CC38C-03D7-4786-B9A9-724B6FAE3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Maladies parasitaires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1C282-8913-4666-BAF5-F89D00EDA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de parasites.</a:t>
            </a:r>
          </a:p>
          <a:p>
            <a:pPr marL="0" indent="0">
              <a:buNone/>
            </a:pPr>
            <a:r>
              <a:rPr lang="fr-FR" sz="28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Parasites externes: 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poux, tiques, acariens.</a:t>
            </a:r>
          </a:p>
          <a:p>
            <a:pPr marL="0" indent="0">
              <a:buNone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Effet: irritation par la succion du sang, réduction de la production.</a:t>
            </a:r>
          </a:p>
          <a:p>
            <a:pPr marL="0" indent="0">
              <a:buNone/>
            </a:pPr>
            <a:r>
              <a:rPr lang="fr-FR" sz="2800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Parasites internes: 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Nématodes et Cestodes (vers parasites).</a:t>
            </a:r>
          </a:p>
          <a:p>
            <a:pPr marL="0" indent="0">
              <a:buNone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Effet: retard de croissance, mortalité.</a:t>
            </a:r>
          </a:p>
        </p:txBody>
      </p:sp>
    </p:spTree>
    <p:extLst>
      <p:ext uri="{BB962C8B-B14F-4D97-AF65-F5344CB8AC3E}">
        <p14:creationId xmlns:p14="http://schemas.microsoft.com/office/powerpoint/2010/main" val="842222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90F51-3380-433A-8356-B0495996D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Luttes antiparasitaires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33C11-6E62-49A1-984E-42DAE279C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Nettoyage, désinfection et désinsectisation réguliers du poulailler.</a:t>
            </a:r>
          </a:p>
          <a:p>
            <a:pPr marL="0" indent="0" algn="just">
              <a:buNone/>
            </a:pPr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Evacuation régulière des excréments.</a:t>
            </a:r>
          </a:p>
          <a:p>
            <a:pPr marL="0" indent="0" algn="just">
              <a:buNone/>
            </a:pPr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 de la propreté des mangeoires et des abreuvoirs pour que les volailles ne mangent pas par terre.</a:t>
            </a:r>
          </a:p>
        </p:txBody>
      </p:sp>
    </p:spTree>
    <p:extLst>
      <p:ext uri="{BB962C8B-B14F-4D97-AF65-F5344CB8AC3E}">
        <p14:creationId xmlns:p14="http://schemas.microsoft.com/office/powerpoint/2010/main" val="326169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CC272-412E-43CE-8D8D-1CBAF8911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6A887-5B23-4379-8AC8-AD62144A4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Clr>
                <a:srgbClr val="353535"/>
              </a:buClr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Utilisation systématique </a:t>
            </a:r>
            <a:r>
              <a:rPr lang="fr-FR" sz="2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vermifuges:</a:t>
            </a:r>
            <a:endParaRPr lang="fr-F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353535"/>
              </a:buClr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Poussin: à la fin de la première semaine puis 1 fois par mois jusqu’au 3 è mois.</a:t>
            </a:r>
          </a:p>
          <a:p>
            <a:pPr lvl="0" algn="just">
              <a:buClr>
                <a:srgbClr val="353535"/>
              </a:buClr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Adulte tous les 3 mois.</a:t>
            </a:r>
          </a:p>
          <a:p>
            <a:pPr lvl="0" algn="just">
              <a:buClr>
                <a:srgbClr val="353535"/>
              </a:buClr>
              <a:buFont typeface="Wingdings" panose="05000000000000000000" pitchFamily="2" charset="2"/>
              <a:buChar char="§"/>
            </a:pPr>
            <a:endParaRPr lang="fr-FR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353535"/>
              </a:buClr>
              <a:buFont typeface="Wingdings" panose="05000000000000000000" pitchFamily="2" charset="2"/>
              <a:buChar char="v"/>
            </a:pPr>
            <a:r>
              <a:rPr lang="fr-FR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Déparasitage externe en utilisant un bac à poudrage contenant un mélange de poussière, d’antiparasitaire et du cendre.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093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386</TotalTime>
  <Words>729</Words>
  <Application>Microsoft Office PowerPoint</Application>
  <PresentationFormat>Widescreen</PresentationFormat>
  <Paragraphs>76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Algerian</vt:lpstr>
      <vt:lpstr>Arial</vt:lpstr>
      <vt:lpstr>Century Gothic</vt:lpstr>
      <vt:lpstr>Wingdings</vt:lpstr>
      <vt:lpstr>Wingdings 3</vt:lpstr>
      <vt:lpstr>Wisp</vt:lpstr>
      <vt:lpstr>Santé, hygiène et reproduction des volailles</vt:lpstr>
      <vt:lpstr>Les maladies constituent un problème majeur  de l’aviculture. Elles ont plusieurs origines: </vt:lpstr>
      <vt:lpstr>Maladie de Newcastle</vt:lpstr>
      <vt:lpstr>Traitement et prévention</vt:lpstr>
      <vt:lpstr>Choléra ou Pasteurellose aviaire</vt:lpstr>
      <vt:lpstr>Prophylaxie</vt:lpstr>
      <vt:lpstr>Maladies parasitaires</vt:lpstr>
      <vt:lpstr>Luttes antiparasitaires</vt:lpstr>
      <vt:lpstr>PowerPoint Presentation</vt:lpstr>
      <vt:lpstr>Hygiène du bâtiment d’élevage</vt:lpstr>
      <vt:lpstr>PowerPoint Presentation</vt:lpstr>
      <vt:lpstr>Reproduction chez les poules</vt:lpstr>
      <vt:lpstr>Comment choisir les animaux reproducteurs?</vt:lpstr>
      <vt:lpstr>La ponte</vt:lpstr>
      <vt:lpstr>La couvaison</vt:lpstr>
      <vt:lpstr>Elevage des poussins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Santé et hygiène  des volailles</dc:title>
  <dc:creator>Fetra</dc:creator>
  <cp:lastModifiedBy>Fetra</cp:lastModifiedBy>
  <cp:revision>27</cp:revision>
  <dcterms:created xsi:type="dcterms:W3CDTF">2020-10-06T10:48:04Z</dcterms:created>
  <dcterms:modified xsi:type="dcterms:W3CDTF">2020-10-07T15:18:35Z</dcterms:modified>
</cp:coreProperties>
</file>